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8" r:id="rId2"/>
    <p:sldId id="341" r:id="rId3"/>
    <p:sldId id="297" r:id="rId4"/>
    <p:sldId id="299" r:id="rId5"/>
    <p:sldId id="334" r:id="rId6"/>
    <p:sldId id="320" r:id="rId7"/>
    <p:sldId id="353" r:id="rId8"/>
    <p:sldId id="354" r:id="rId9"/>
    <p:sldId id="358" r:id="rId10"/>
    <p:sldId id="359" r:id="rId11"/>
    <p:sldId id="360" r:id="rId12"/>
    <p:sldId id="355" r:id="rId13"/>
    <p:sldId id="328" r:id="rId14"/>
    <p:sldId id="357" r:id="rId15"/>
    <p:sldId id="361" r:id="rId16"/>
    <p:sldId id="356" r:id="rId17"/>
    <p:sldId id="330" r:id="rId18"/>
    <p:sldId id="331" r:id="rId19"/>
    <p:sldId id="332" r:id="rId20"/>
    <p:sldId id="333" r:id="rId21"/>
    <p:sldId id="362" r:id="rId22"/>
    <p:sldId id="32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434" autoAdjust="0"/>
  </p:normalViewPr>
  <p:slideViewPr>
    <p:cSldViewPr snapToGrid="0">
      <p:cViewPr varScale="1">
        <p:scale>
          <a:sx n="88" d="100"/>
          <a:sy n="88" d="100"/>
        </p:scale>
        <p:origin x="46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24BA5E-5D29-45FB-976F-DA4A866FB84C}" type="datetimeFigureOut">
              <a:rPr lang="en-US" smtClean="0"/>
              <a:t>5/10/2022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B0325F-48BA-47AD-85B7-1281CFCED840}" type="slidenum">
              <a:rPr lang="en-US" smtClean="0"/>
              <a:t>‹#›</a:t>
            </a:fld>
            <a:endParaRPr lang="en-US"/>
          </a:p>
        </p:txBody>
      </p:sp>
    </p:spTree>
    <p:extLst>
      <p:ext uri="{BB962C8B-B14F-4D97-AF65-F5344CB8AC3E}">
        <p14:creationId xmlns:p14="http://schemas.microsoft.com/office/powerpoint/2010/main" val="614039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5407B9-3343-43D7-B122-E6FC6954DC81}" type="slidenum">
              <a:rPr lang="en-US" smtClean="0"/>
              <a:t>22</a:t>
            </a:fld>
            <a:endParaRPr lang="en-US"/>
          </a:p>
        </p:txBody>
      </p:sp>
    </p:spTree>
    <p:extLst>
      <p:ext uri="{BB962C8B-B14F-4D97-AF65-F5344CB8AC3E}">
        <p14:creationId xmlns:p14="http://schemas.microsoft.com/office/powerpoint/2010/main" val="247448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4DBC73-2BAE-4B7A-A0AC-B05256102A18}"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799C8-23BB-4CDD-A08E-9AF4BE49AA8B}" type="slidenum">
              <a:rPr lang="en-US" smtClean="0"/>
              <a:t>‹#›</a:t>
            </a:fld>
            <a:endParaRPr lang="en-US"/>
          </a:p>
        </p:txBody>
      </p:sp>
    </p:spTree>
    <p:extLst>
      <p:ext uri="{BB962C8B-B14F-4D97-AF65-F5344CB8AC3E}">
        <p14:creationId xmlns:p14="http://schemas.microsoft.com/office/powerpoint/2010/main" val="57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4DBC73-2BAE-4B7A-A0AC-B05256102A18}"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799C8-23BB-4CDD-A08E-9AF4BE49AA8B}" type="slidenum">
              <a:rPr lang="en-US" smtClean="0"/>
              <a:t>‹#›</a:t>
            </a:fld>
            <a:endParaRPr lang="en-US"/>
          </a:p>
        </p:txBody>
      </p:sp>
    </p:spTree>
    <p:extLst>
      <p:ext uri="{BB962C8B-B14F-4D97-AF65-F5344CB8AC3E}">
        <p14:creationId xmlns:p14="http://schemas.microsoft.com/office/powerpoint/2010/main" val="1717447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4DBC73-2BAE-4B7A-A0AC-B05256102A18}"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799C8-23BB-4CDD-A08E-9AF4BE49AA8B}" type="slidenum">
              <a:rPr lang="en-US" smtClean="0"/>
              <a:t>‹#›</a:t>
            </a:fld>
            <a:endParaRPr lang="en-US"/>
          </a:p>
        </p:txBody>
      </p:sp>
    </p:spTree>
    <p:extLst>
      <p:ext uri="{BB962C8B-B14F-4D97-AF65-F5344CB8AC3E}">
        <p14:creationId xmlns:p14="http://schemas.microsoft.com/office/powerpoint/2010/main" val="101437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4DBC73-2BAE-4B7A-A0AC-B05256102A18}"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799C8-23BB-4CDD-A08E-9AF4BE49AA8B}" type="slidenum">
              <a:rPr lang="en-US" smtClean="0"/>
              <a:t>‹#›</a:t>
            </a:fld>
            <a:endParaRPr lang="en-US"/>
          </a:p>
        </p:txBody>
      </p:sp>
    </p:spTree>
    <p:extLst>
      <p:ext uri="{BB962C8B-B14F-4D97-AF65-F5344CB8AC3E}">
        <p14:creationId xmlns:p14="http://schemas.microsoft.com/office/powerpoint/2010/main" val="2054816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4DBC73-2BAE-4B7A-A0AC-B05256102A18}"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799C8-23BB-4CDD-A08E-9AF4BE49AA8B}" type="slidenum">
              <a:rPr lang="en-US" smtClean="0"/>
              <a:t>‹#›</a:t>
            </a:fld>
            <a:endParaRPr lang="en-US"/>
          </a:p>
        </p:txBody>
      </p:sp>
    </p:spTree>
    <p:extLst>
      <p:ext uri="{BB962C8B-B14F-4D97-AF65-F5344CB8AC3E}">
        <p14:creationId xmlns:p14="http://schemas.microsoft.com/office/powerpoint/2010/main" val="1395107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4DBC73-2BAE-4B7A-A0AC-B05256102A18}" type="datetimeFigureOut">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799C8-23BB-4CDD-A08E-9AF4BE49AA8B}" type="slidenum">
              <a:rPr lang="en-US" smtClean="0"/>
              <a:t>‹#›</a:t>
            </a:fld>
            <a:endParaRPr lang="en-US"/>
          </a:p>
        </p:txBody>
      </p:sp>
    </p:spTree>
    <p:extLst>
      <p:ext uri="{BB962C8B-B14F-4D97-AF65-F5344CB8AC3E}">
        <p14:creationId xmlns:p14="http://schemas.microsoft.com/office/powerpoint/2010/main" val="1921326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4DBC73-2BAE-4B7A-A0AC-B05256102A18}" type="datetimeFigureOut">
              <a:rPr lang="en-US" smtClean="0"/>
              <a:t>5/10/2022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6799C8-23BB-4CDD-A08E-9AF4BE49AA8B}" type="slidenum">
              <a:rPr lang="en-US" smtClean="0"/>
              <a:t>‹#›</a:t>
            </a:fld>
            <a:endParaRPr lang="en-US"/>
          </a:p>
        </p:txBody>
      </p:sp>
    </p:spTree>
    <p:extLst>
      <p:ext uri="{BB962C8B-B14F-4D97-AF65-F5344CB8AC3E}">
        <p14:creationId xmlns:p14="http://schemas.microsoft.com/office/powerpoint/2010/main" val="3995929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4DBC73-2BAE-4B7A-A0AC-B05256102A18}" type="datetimeFigureOut">
              <a:rPr lang="en-US" smtClean="0"/>
              <a:t>5/10/2022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6799C8-23BB-4CDD-A08E-9AF4BE49AA8B}" type="slidenum">
              <a:rPr lang="en-US" smtClean="0"/>
              <a:t>‹#›</a:t>
            </a:fld>
            <a:endParaRPr lang="en-US"/>
          </a:p>
        </p:txBody>
      </p:sp>
    </p:spTree>
    <p:extLst>
      <p:ext uri="{BB962C8B-B14F-4D97-AF65-F5344CB8AC3E}">
        <p14:creationId xmlns:p14="http://schemas.microsoft.com/office/powerpoint/2010/main" val="814746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4DBC73-2BAE-4B7A-A0AC-B05256102A18}" type="datetimeFigureOut">
              <a:rPr lang="en-US" smtClean="0"/>
              <a:t>5/10/2022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6799C8-23BB-4CDD-A08E-9AF4BE49AA8B}" type="slidenum">
              <a:rPr lang="en-US" smtClean="0"/>
              <a:t>‹#›</a:t>
            </a:fld>
            <a:endParaRPr lang="en-US"/>
          </a:p>
        </p:txBody>
      </p:sp>
    </p:spTree>
    <p:extLst>
      <p:ext uri="{BB962C8B-B14F-4D97-AF65-F5344CB8AC3E}">
        <p14:creationId xmlns:p14="http://schemas.microsoft.com/office/powerpoint/2010/main" val="3399559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4DBC73-2BAE-4B7A-A0AC-B05256102A18}" type="datetimeFigureOut">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799C8-23BB-4CDD-A08E-9AF4BE49AA8B}" type="slidenum">
              <a:rPr lang="en-US" smtClean="0"/>
              <a:t>‹#›</a:t>
            </a:fld>
            <a:endParaRPr lang="en-US"/>
          </a:p>
        </p:txBody>
      </p:sp>
    </p:spTree>
    <p:extLst>
      <p:ext uri="{BB962C8B-B14F-4D97-AF65-F5344CB8AC3E}">
        <p14:creationId xmlns:p14="http://schemas.microsoft.com/office/powerpoint/2010/main" val="1912692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4DBC73-2BAE-4B7A-A0AC-B05256102A18}" type="datetimeFigureOut">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799C8-23BB-4CDD-A08E-9AF4BE49AA8B}" type="slidenum">
              <a:rPr lang="en-US" smtClean="0"/>
              <a:t>‹#›</a:t>
            </a:fld>
            <a:endParaRPr lang="en-US"/>
          </a:p>
        </p:txBody>
      </p:sp>
    </p:spTree>
    <p:extLst>
      <p:ext uri="{BB962C8B-B14F-4D97-AF65-F5344CB8AC3E}">
        <p14:creationId xmlns:p14="http://schemas.microsoft.com/office/powerpoint/2010/main" val="1872253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4DBC73-2BAE-4B7A-A0AC-B05256102A18}" type="datetimeFigureOut">
              <a:rPr lang="en-US" smtClean="0"/>
              <a:t>5/10/2022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799C8-23BB-4CDD-A08E-9AF4BE49AA8B}" type="slidenum">
              <a:rPr lang="en-US" smtClean="0"/>
              <a:t>‹#›</a:t>
            </a:fld>
            <a:endParaRPr lang="en-US"/>
          </a:p>
        </p:txBody>
      </p:sp>
    </p:spTree>
    <p:extLst>
      <p:ext uri="{BB962C8B-B14F-4D97-AF65-F5344CB8AC3E}">
        <p14:creationId xmlns:p14="http://schemas.microsoft.com/office/powerpoint/2010/main" val="569748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pic>
        <p:nvPicPr>
          <p:cNvPr id="4" name="Picture 4" descr="447870352_83bcc8306c"/>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Tree>
    <p:extLst>
      <p:ext uri="{BB962C8B-B14F-4D97-AF65-F5344CB8AC3E}">
        <p14:creationId xmlns:p14="http://schemas.microsoft.com/office/powerpoint/2010/main" val="838388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228" y="0"/>
            <a:ext cx="10515600" cy="832757"/>
          </a:xfrm>
        </p:spPr>
        <p:txBody>
          <a:bodyPr>
            <a:normAutofit/>
          </a:bodyPr>
          <a:lstStyle/>
          <a:p>
            <a:pPr algn="ctr"/>
            <a:r>
              <a:rPr lang="fa-IR" sz="3200" b="1" dirty="0" smtClean="0">
                <a:cs typeface="2  Mitra" panose="00000400000000000000" pitchFamily="2" charset="-78"/>
              </a:rPr>
              <a:t>خلاصه ای از قوانین مرتبط با وزرات بهدشت درمان و آموزش پزشکی </a:t>
            </a:r>
            <a:endParaRPr lang="en-US" sz="3200" b="1" dirty="0">
              <a:cs typeface="2  Mitra"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91197653"/>
              </p:ext>
            </p:extLst>
          </p:nvPr>
        </p:nvGraphicFramePr>
        <p:xfrm>
          <a:off x="570039" y="832757"/>
          <a:ext cx="10930719" cy="2291080"/>
        </p:xfrm>
        <a:graphic>
          <a:graphicData uri="http://schemas.openxmlformats.org/drawingml/2006/table">
            <a:tbl>
              <a:tblPr firstRow="1" bandRow="1">
                <a:tableStyleId>{5C22544A-7EE6-4342-B048-85BDC9FD1C3A}</a:tableStyleId>
              </a:tblPr>
              <a:tblGrid>
                <a:gridCol w="9863918">
                  <a:extLst>
                    <a:ext uri="{9D8B030D-6E8A-4147-A177-3AD203B41FA5}">
                      <a16:colId xmlns:a16="http://schemas.microsoft.com/office/drawing/2014/main" val="20000"/>
                    </a:ext>
                  </a:extLst>
                </a:gridCol>
                <a:gridCol w="1066801">
                  <a:extLst>
                    <a:ext uri="{9D8B030D-6E8A-4147-A177-3AD203B41FA5}">
                      <a16:colId xmlns:a16="http://schemas.microsoft.com/office/drawing/2014/main" val="20001"/>
                    </a:ext>
                  </a:extLst>
                </a:gridCol>
              </a:tblGrid>
              <a:tr h="370840">
                <a:tc>
                  <a:txBody>
                    <a:bodyPr/>
                    <a:lstStyle/>
                    <a:p>
                      <a:pPr algn="ctr"/>
                      <a:r>
                        <a:rPr lang="fa-IR" b="1" dirty="0" smtClean="0">
                          <a:cs typeface="2  Mitra" panose="00000400000000000000" pitchFamily="2" charset="-78"/>
                        </a:rPr>
                        <a:t>موضوع </a:t>
                      </a:r>
                      <a:endParaRPr lang="en-US" b="1" dirty="0">
                        <a:cs typeface="2  Mitra" panose="00000400000000000000" pitchFamily="2" charset="-78"/>
                      </a:endParaRPr>
                    </a:p>
                  </a:txBody>
                  <a:tcPr/>
                </a:tc>
                <a:tc>
                  <a:txBody>
                    <a:bodyPr/>
                    <a:lstStyle/>
                    <a:p>
                      <a:pPr algn="ctr"/>
                      <a:r>
                        <a:rPr lang="fa-IR" b="1" dirty="0" smtClean="0">
                          <a:cs typeface="2  Mitra" panose="00000400000000000000" pitchFamily="2" charset="-78"/>
                        </a:rPr>
                        <a:t>بند</a:t>
                      </a:r>
                      <a:r>
                        <a:rPr lang="fa-IR" b="1" baseline="0" dirty="0" smtClean="0">
                          <a:cs typeface="2  Mitra" panose="00000400000000000000" pitchFamily="2" charset="-78"/>
                        </a:rPr>
                        <a:t> مرتبط </a:t>
                      </a:r>
                      <a:endParaRPr lang="en-US" b="1" dirty="0">
                        <a:cs typeface="2  Mitra" panose="00000400000000000000" pitchFamily="2" charset="-78"/>
                      </a:endParaRPr>
                    </a:p>
                  </a:txBody>
                  <a:tcPr/>
                </a:tc>
                <a:extLst>
                  <a:ext uri="{0D108BD9-81ED-4DB2-BD59-A6C34878D82A}">
                    <a16:rowId xmlns:a16="http://schemas.microsoft.com/office/drawing/2014/main" val="10000"/>
                  </a:ext>
                </a:extLst>
              </a:tr>
              <a:tr h="370840">
                <a:tc>
                  <a:txBody>
                    <a:bodyPr/>
                    <a:lstStyle/>
                    <a:p>
                      <a:pPr marL="342900" indent="-342900" algn="r" rtl="1">
                        <a:buFont typeface="Wingdings" panose="05000000000000000000" pitchFamily="2" charset="2"/>
                        <a:buChar char="q"/>
                      </a:pPr>
                      <a:r>
                        <a:rPr lang="fa-IR" sz="2000" b="0" dirty="0" smtClean="0">
                          <a:cs typeface="2  Mitra" panose="00000400000000000000" pitchFamily="2" charset="-78"/>
                        </a:rPr>
                        <a:t>برای کلیه گروه‌های مختلف حقوق‌بگیر در دستگاه‌های مذکور در ماده (۲۹) قانون برنامه پنجساله ششم توسعه، اقتصادی، اجتماعی و فرهنگی جمهوری اسلامی ایران و همچنین نیروهای مسلح، وزارت اطلاعات، سازمان انرژی اتمی (به‌استثنای مشمولین قانون کار) از قبیل کارکنان کشوری و لشکری، اعضای هیأت علمی دانشگاه‌ها و مؤسسات آموزش عالی و پژوهشی و قضات، از ابتدای سال ۱۴۰۱، به مدت پنج سال، افزایش حقوق سالانه را در سقف ردیف حقوق و جبران خدمت به‌گونه‌ای اعمال نماید که هر ساله، کمک‌هزینه اولاد و حق عائله‌مندی مشمولین این ماده در چارچوب افزایش سنواتی حقوق و دستمزد به ترتیب به میزان صد درصد (۱۰۰%) و پنجاه درصد (۵۰%) افزایش یابد.</a:t>
                      </a:r>
                    </a:p>
                  </a:txBody>
                  <a:tcPr/>
                </a:tc>
                <a:tc>
                  <a:txBody>
                    <a:bodyPr/>
                    <a:lstStyle/>
                    <a:p>
                      <a:pPr algn="ctr"/>
                      <a:r>
                        <a:rPr lang="fa-IR" b="1" dirty="0" smtClean="0">
                          <a:cs typeface="2  Mitra" panose="00000400000000000000" pitchFamily="2" charset="-78"/>
                        </a:rPr>
                        <a:t>16</a:t>
                      </a:r>
                      <a:endParaRPr lang="en-US" b="1" dirty="0">
                        <a:cs typeface="2  Mitra" panose="00000400000000000000" pitchFamily="2" charset="-78"/>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652431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228" y="0"/>
            <a:ext cx="10515600" cy="832757"/>
          </a:xfrm>
        </p:spPr>
        <p:txBody>
          <a:bodyPr>
            <a:normAutofit/>
          </a:bodyPr>
          <a:lstStyle/>
          <a:p>
            <a:pPr algn="ctr"/>
            <a:r>
              <a:rPr lang="fa-IR" sz="3200" b="1" dirty="0" smtClean="0">
                <a:cs typeface="2  Mitra" panose="00000400000000000000" pitchFamily="2" charset="-78"/>
              </a:rPr>
              <a:t>خلاصه ای از قوانین مرتبط با وزرات بهدشت درمان و آموزش پزشکی </a:t>
            </a:r>
            <a:endParaRPr lang="en-US" sz="3200" b="1" dirty="0">
              <a:cs typeface="2  Mitra"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49903342"/>
              </p:ext>
            </p:extLst>
          </p:nvPr>
        </p:nvGraphicFramePr>
        <p:xfrm>
          <a:off x="570039" y="832757"/>
          <a:ext cx="10930719" cy="5339080"/>
        </p:xfrm>
        <a:graphic>
          <a:graphicData uri="http://schemas.openxmlformats.org/drawingml/2006/table">
            <a:tbl>
              <a:tblPr firstRow="1" bandRow="1">
                <a:tableStyleId>{5C22544A-7EE6-4342-B048-85BDC9FD1C3A}</a:tableStyleId>
              </a:tblPr>
              <a:tblGrid>
                <a:gridCol w="9863918">
                  <a:extLst>
                    <a:ext uri="{9D8B030D-6E8A-4147-A177-3AD203B41FA5}">
                      <a16:colId xmlns:a16="http://schemas.microsoft.com/office/drawing/2014/main" val="20000"/>
                    </a:ext>
                  </a:extLst>
                </a:gridCol>
                <a:gridCol w="1066801">
                  <a:extLst>
                    <a:ext uri="{9D8B030D-6E8A-4147-A177-3AD203B41FA5}">
                      <a16:colId xmlns:a16="http://schemas.microsoft.com/office/drawing/2014/main" val="20001"/>
                    </a:ext>
                  </a:extLst>
                </a:gridCol>
              </a:tblGrid>
              <a:tr h="370840">
                <a:tc>
                  <a:txBody>
                    <a:bodyPr/>
                    <a:lstStyle/>
                    <a:p>
                      <a:pPr algn="ctr"/>
                      <a:r>
                        <a:rPr lang="fa-IR" b="1" dirty="0" smtClean="0">
                          <a:cs typeface="2  Mitra" panose="00000400000000000000" pitchFamily="2" charset="-78"/>
                        </a:rPr>
                        <a:t>موضوع </a:t>
                      </a:r>
                      <a:endParaRPr lang="en-US" b="1" dirty="0">
                        <a:cs typeface="2  Mitra" panose="00000400000000000000" pitchFamily="2" charset="-78"/>
                      </a:endParaRPr>
                    </a:p>
                  </a:txBody>
                  <a:tcPr/>
                </a:tc>
                <a:tc>
                  <a:txBody>
                    <a:bodyPr/>
                    <a:lstStyle/>
                    <a:p>
                      <a:pPr algn="ctr"/>
                      <a:r>
                        <a:rPr lang="fa-IR" b="1" dirty="0" smtClean="0">
                          <a:cs typeface="2  Mitra" panose="00000400000000000000" pitchFamily="2" charset="-78"/>
                        </a:rPr>
                        <a:t>بند</a:t>
                      </a:r>
                      <a:r>
                        <a:rPr lang="fa-IR" b="1" baseline="0" dirty="0" smtClean="0">
                          <a:cs typeface="2  Mitra" panose="00000400000000000000" pitchFamily="2" charset="-78"/>
                        </a:rPr>
                        <a:t> مرتبط </a:t>
                      </a:r>
                      <a:endParaRPr lang="en-US" b="1" dirty="0">
                        <a:cs typeface="2  Mitra" panose="00000400000000000000" pitchFamily="2" charset="-78"/>
                      </a:endParaRPr>
                    </a:p>
                  </a:txBody>
                  <a:tcPr/>
                </a:tc>
                <a:extLst>
                  <a:ext uri="{0D108BD9-81ED-4DB2-BD59-A6C34878D82A}">
                    <a16:rowId xmlns:a16="http://schemas.microsoft.com/office/drawing/2014/main" val="10000"/>
                  </a:ext>
                </a:extLst>
              </a:tr>
              <a:tr h="370840">
                <a:tc>
                  <a:txBody>
                    <a:bodyPr/>
                    <a:lstStyle/>
                    <a:p>
                      <a:pPr marL="342900" indent="-342900" algn="r" rtl="1">
                        <a:buFont typeface="Wingdings" panose="05000000000000000000" pitchFamily="2" charset="2"/>
                        <a:buChar char="q"/>
                      </a:pPr>
                      <a:r>
                        <a:rPr lang="fa-IR" sz="2000" b="0" dirty="0" smtClean="0">
                          <a:cs typeface="2  Mitra" panose="00000400000000000000" pitchFamily="2" charset="-78"/>
                        </a:rPr>
                        <a:t>مدت مرخصی زایمان با پرداخت تمام حقوق و فوق‌العاده‌های مرتبط به نُه ماه تمام افزایش یابد. در صورت درخواست مادر تا دو ماه از این مرخصی در ماه‌های پایانی بارداری قابل استفاده است. مرخصی مزبور برای تولد دوقلو و بیشتر، دوازده ماه می‌باشد. در مواردی که مرخصی زایمان موجب اخلال در کار بخش خصوصی گردد، پس از تأیید وزارت تعاون، کار و رفاه اجتماعی هزینه تحمیل شده توسط دولت جبران خواهد شد.</a:t>
                      </a:r>
                    </a:p>
                    <a:p>
                      <a:pPr marL="342900" indent="-342900" algn="r" rtl="1">
                        <a:buFont typeface="Wingdings" panose="05000000000000000000" pitchFamily="2" charset="2"/>
                        <a:buChar char="q"/>
                      </a:pPr>
                      <a:r>
                        <a:rPr lang="fa-IR" sz="2000" b="0" dirty="0" smtClean="0">
                          <a:cs typeface="2  Mitra" panose="00000400000000000000" pitchFamily="2" charset="-78"/>
                        </a:rPr>
                        <a:t>ب- نوبت کاری شب برای مادران شاغل باردار و همچنین مادران دارای فرزند شیرخوار تا دو سال و پدران تا یک ماهگی نوزاد، در مشاغل و فعالیت‌هایی که نیازمند نوبت کاری شب می‌باشند، اختیاری است. </a:t>
                      </a:r>
                    </a:p>
                    <a:p>
                      <a:pPr marL="342900" indent="-342900" algn="r" rtl="1">
                        <a:buFont typeface="Wingdings" panose="05000000000000000000" pitchFamily="2" charset="2"/>
                        <a:buChar char="q"/>
                      </a:pPr>
                      <a:r>
                        <a:rPr lang="fa-IR" sz="2000" b="0" dirty="0" smtClean="0">
                          <a:cs typeface="2  Mitra" panose="00000400000000000000" pitchFamily="2" charset="-78"/>
                        </a:rPr>
                        <a:t>شمول این بند شامل بخش خصوصی مشمول قانون کار نمی‌شود.</a:t>
                      </a:r>
                    </a:p>
                    <a:p>
                      <a:pPr marL="342900" indent="-342900" algn="r" rtl="1">
                        <a:buFont typeface="Wingdings" panose="05000000000000000000" pitchFamily="2" charset="2"/>
                        <a:buChar char="q"/>
                      </a:pPr>
                      <a:r>
                        <a:rPr lang="fa-IR" sz="2000" b="0" dirty="0" smtClean="0">
                          <a:cs typeface="2  Mitra" panose="00000400000000000000" pitchFamily="2" charset="-78"/>
                        </a:rPr>
                        <a:t>اعطای دورکاری به درخواست مادران باردار، حداقل به مدت چهار ماه در دوران بارداری در مشاغلی که امکان دورکاری در آن‌ها فراهم است، الزامی است.</a:t>
                      </a:r>
                    </a:p>
                    <a:p>
                      <a:pPr marL="342900" indent="-342900" algn="r" rtl="1">
                        <a:buFont typeface="Wingdings" panose="05000000000000000000" pitchFamily="2" charset="2"/>
                        <a:buChar char="q"/>
                      </a:pPr>
                      <a:r>
                        <a:rPr lang="fa-IR" sz="2000" b="0" dirty="0" smtClean="0">
                          <a:cs typeface="2  Mitra" panose="00000400000000000000" pitchFamily="2" charset="-78"/>
                        </a:rPr>
                        <a:t>ت- مادران شاغلی که از زمان لازم‌الاجرا شدن این قانون فرزند یا فرزندانی به دنیا خواهند آورد به ازای هر فرزند، می‌توانند از یک سال کاهش در سن بازنشستگی برخوردار شوند و برای فرزند سوم و بیشتر میزان کاهش یک و نیمسال به ازای هر فرزند خواهد بود. حداقل سن بازنشستگی مشمولین این بند، برای مادران دارای یک فرزند چهل و دو سال، دارای دو فرزند چهل و یک سال و برای سه فرزند و بیشتر چهل سال و حداقل با بیست سال سابقه بیمه است.</a:t>
                      </a:r>
                    </a:p>
                    <a:p>
                      <a:pPr marL="342900" indent="-342900" algn="r" rtl="1">
                        <a:buFont typeface="Wingdings" panose="05000000000000000000" pitchFamily="2" charset="2"/>
                        <a:buChar char="q"/>
                      </a:pPr>
                      <a:r>
                        <a:rPr lang="fa-IR" sz="2000" b="0" dirty="0" smtClean="0">
                          <a:cs typeface="2  Mitra" panose="00000400000000000000" pitchFamily="2" charset="-78"/>
                        </a:rPr>
                        <a:t>برقراری مستمری یا حقوق بازنشستگی متناسب با سنوات پرداخت حق بیمه در زمان اشتغال می‌باشد.</a:t>
                      </a:r>
                    </a:p>
                    <a:p>
                      <a:pPr marL="342900" indent="-342900" algn="r" rtl="1">
                        <a:buFont typeface="Wingdings" panose="05000000000000000000" pitchFamily="2" charset="2"/>
                        <a:buChar char="q"/>
                      </a:pPr>
                      <a:r>
                        <a:rPr lang="fa-IR" sz="2000" b="0" dirty="0" smtClean="0">
                          <a:cs typeface="2  Mitra" panose="00000400000000000000" pitchFamily="2" charset="-78"/>
                        </a:rPr>
                        <a:t>تبصره- بار مالی اجرای این ماده از محل منابع حاصل از اجرای ماده (۷۲) این قانون در ردیف خاصی در بودجه سنواتی پیش‌بینی و به سازمان تأمین اجتماعی و سایر صندوق‌های بازنشستگی تخصیص داده می‌شود</a:t>
                      </a:r>
                    </a:p>
                  </a:txBody>
                  <a:tcPr/>
                </a:tc>
                <a:tc>
                  <a:txBody>
                    <a:bodyPr/>
                    <a:lstStyle/>
                    <a:p>
                      <a:pPr algn="ctr"/>
                      <a:r>
                        <a:rPr lang="fa-IR" b="1" dirty="0" smtClean="0">
                          <a:cs typeface="2  Mitra" panose="00000400000000000000" pitchFamily="2" charset="-78"/>
                        </a:rPr>
                        <a:t>17</a:t>
                      </a:r>
                      <a:endParaRPr lang="en-US" b="1" dirty="0">
                        <a:cs typeface="2  Mitra" panose="00000400000000000000" pitchFamily="2" charset="-78"/>
                      </a:endParaRPr>
                    </a:p>
                  </a:txBody>
                  <a:tcPr/>
                </a:tc>
                <a:extLst>
                  <a:ext uri="{0D108BD9-81ED-4DB2-BD59-A6C34878D82A}">
                    <a16:rowId xmlns:a16="http://schemas.microsoft.com/office/drawing/2014/main" val="2005536602"/>
                  </a:ext>
                </a:extLst>
              </a:tr>
            </a:tbl>
          </a:graphicData>
        </a:graphic>
      </p:graphicFrame>
    </p:spTree>
    <p:extLst>
      <p:ext uri="{BB962C8B-B14F-4D97-AF65-F5344CB8AC3E}">
        <p14:creationId xmlns:p14="http://schemas.microsoft.com/office/powerpoint/2010/main" val="4245558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228" y="0"/>
            <a:ext cx="10515600" cy="832757"/>
          </a:xfrm>
        </p:spPr>
        <p:txBody>
          <a:bodyPr>
            <a:normAutofit/>
          </a:bodyPr>
          <a:lstStyle/>
          <a:p>
            <a:pPr algn="ctr"/>
            <a:r>
              <a:rPr lang="fa-IR" sz="3200" b="1" dirty="0" smtClean="0">
                <a:cs typeface="2  Mitra" panose="00000400000000000000" pitchFamily="2" charset="-78"/>
              </a:rPr>
              <a:t>خلاصه ای از قوانین مرتبط با وزرات بهدشت درمان و آموزش پزشکی </a:t>
            </a:r>
            <a:endParaRPr lang="en-US" sz="3200" b="1" dirty="0">
              <a:cs typeface="2  Mitra"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69311198"/>
              </p:ext>
            </p:extLst>
          </p:nvPr>
        </p:nvGraphicFramePr>
        <p:xfrm>
          <a:off x="570039" y="832757"/>
          <a:ext cx="10930719" cy="5918200"/>
        </p:xfrm>
        <a:graphic>
          <a:graphicData uri="http://schemas.openxmlformats.org/drawingml/2006/table">
            <a:tbl>
              <a:tblPr firstRow="1" bandRow="1">
                <a:tableStyleId>{5C22544A-7EE6-4342-B048-85BDC9FD1C3A}</a:tableStyleId>
              </a:tblPr>
              <a:tblGrid>
                <a:gridCol w="9863918">
                  <a:extLst>
                    <a:ext uri="{9D8B030D-6E8A-4147-A177-3AD203B41FA5}">
                      <a16:colId xmlns:a16="http://schemas.microsoft.com/office/drawing/2014/main" val="20000"/>
                    </a:ext>
                  </a:extLst>
                </a:gridCol>
                <a:gridCol w="1066801">
                  <a:extLst>
                    <a:ext uri="{9D8B030D-6E8A-4147-A177-3AD203B41FA5}">
                      <a16:colId xmlns:a16="http://schemas.microsoft.com/office/drawing/2014/main" val="20001"/>
                    </a:ext>
                  </a:extLst>
                </a:gridCol>
              </a:tblGrid>
              <a:tr h="370840">
                <a:tc>
                  <a:txBody>
                    <a:bodyPr/>
                    <a:lstStyle/>
                    <a:p>
                      <a:pPr algn="ctr"/>
                      <a:r>
                        <a:rPr lang="fa-IR" b="1" dirty="0" smtClean="0">
                          <a:cs typeface="2  Mitra" panose="00000400000000000000" pitchFamily="2" charset="-78"/>
                        </a:rPr>
                        <a:t>موضوع </a:t>
                      </a:r>
                      <a:endParaRPr lang="en-US" b="1" dirty="0">
                        <a:cs typeface="2  Mitra" panose="00000400000000000000" pitchFamily="2" charset="-78"/>
                      </a:endParaRPr>
                    </a:p>
                  </a:txBody>
                  <a:tcPr/>
                </a:tc>
                <a:tc>
                  <a:txBody>
                    <a:bodyPr/>
                    <a:lstStyle/>
                    <a:p>
                      <a:pPr algn="ctr"/>
                      <a:r>
                        <a:rPr lang="fa-IR" b="1" dirty="0" smtClean="0">
                          <a:cs typeface="2  Mitra" panose="00000400000000000000" pitchFamily="2" charset="-78"/>
                        </a:rPr>
                        <a:t>بند</a:t>
                      </a:r>
                      <a:r>
                        <a:rPr lang="fa-IR" b="1" baseline="0" dirty="0" smtClean="0">
                          <a:cs typeface="2  Mitra" panose="00000400000000000000" pitchFamily="2" charset="-78"/>
                        </a:rPr>
                        <a:t> مرتبط </a:t>
                      </a:r>
                      <a:endParaRPr lang="en-US" b="1" dirty="0">
                        <a:cs typeface="2  Mitra" panose="00000400000000000000" pitchFamily="2" charset="-78"/>
                      </a:endParaRPr>
                    </a:p>
                  </a:txBody>
                  <a:tcPr/>
                </a:tc>
                <a:extLst>
                  <a:ext uri="{0D108BD9-81ED-4DB2-BD59-A6C34878D82A}">
                    <a16:rowId xmlns:a16="http://schemas.microsoft.com/office/drawing/2014/main" val="10000"/>
                  </a:ext>
                </a:extLst>
              </a:tr>
              <a:tr h="370840">
                <a:tc>
                  <a:txBody>
                    <a:bodyPr/>
                    <a:lstStyle/>
                    <a:p>
                      <a:pPr marL="342900" indent="-342900" algn="r" rtl="1">
                        <a:buFont typeface="Wingdings" panose="05000000000000000000" pitchFamily="2" charset="2"/>
                        <a:buChar char="q"/>
                      </a:pPr>
                      <a:r>
                        <a:rPr lang="fa-IR" sz="2000" b="0" dirty="0" smtClean="0">
                          <a:cs typeface="2  Mitra" panose="00000400000000000000" pitchFamily="2" charset="-78"/>
                        </a:rPr>
                        <a:t> </a:t>
                      </a:r>
                      <a:r>
                        <a:rPr lang="fa-IR" sz="2000" b="0" dirty="0" smtClean="0">
                          <a:cs typeface="2  Mitra" panose="00000400000000000000" pitchFamily="2" charset="-78"/>
                        </a:rPr>
                        <a:t>میزان معافیت مالیاتی اشخاص حقیقی موضوع ماده (۸۴) قانون مالیات‌های مستقیم اصلاحی مصوب ۳۱/۴/۱۳۹۴ به ازای فرزند سوم و بیشتر، که بعد از تصویب این قانون متولد شود و به ازای هر فرزند مشمول پانزده درصد (۱۵%) تخفیف مشروط به تصویب آن در بودجه سنواتی می‌گردد. این تخفیف حداکثر سه بار قابل استفاده است.</a:t>
                      </a:r>
                    </a:p>
                    <a:p>
                      <a:pPr marL="342900" indent="-342900" algn="r" rtl="1">
                        <a:buFont typeface="Wingdings" panose="05000000000000000000" pitchFamily="2" charset="2"/>
                        <a:buChar char="q"/>
                      </a:pPr>
                      <a:r>
                        <a:rPr lang="fa-IR" sz="2000" b="0" dirty="0" smtClean="0">
                          <a:cs typeface="2  Mitra" panose="00000400000000000000" pitchFamily="2" charset="-78"/>
                        </a:rPr>
                        <a:t>تبصره- تخفیف مندرج در این ماده علاوه بر معافیت‌های مندرج در ماده (۸۴) قانون مذکور می‌باشد</a:t>
                      </a:r>
                      <a:endParaRPr lang="fa-IR" sz="2000" b="0" dirty="0" smtClean="0">
                        <a:cs typeface="2  Mitra" panose="00000400000000000000" pitchFamily="2" charset="-78"/>
                      </a:endParaRPr>
                    </a:p>
                  </a:txBody>
                  <a:tcPr/>
                </a:tc>
                <a:tc>
                  <a:txBody>
                    <a:bodyPr/>
                    <a:lstStyle/>
                    <a:p>
                      <a:pPr algn="ctr"/>
                      <a:r>
                        <a:rPr lang="fa-IR" b="1" dirty="0" smtClean="0">
                          <a:cs typeface="2  Mitra" panose="00000400000000000000" pitchFamily="2" charset="-78"/>
                        </a:rPr>
                        <a:t>18</a:t>
                      </a:r>
                      <a:endParaRPr lang="en-US" b="1" dirty="0">
                        <a:cs typeface="2  Mitra" panose="00000400000000000000" pitchFamily="2" charset="-78"/>
                      </a:endParaRPr>
                    </a:p>
                  </a:txBody>
                  <a:tcPr/>
                </a:tc>
                <a:extLst>
                  <a:ext uri="{0D108BD9-81ED-4DB2-BD59-A6C34878D82A}">
                    <a16:rowId xmlns:a16="http://schemas.microsoft.com/office/drawing/2014/main" val="10003"/>
                  </a:ext>
                </a:extLst>
              </a:tr>
              <a:tr h="370840">
                <a:tc>
                  <a:txBody>
                    <a:bodyPr/>
                    <a:lstStyle/>
                    <a:p>
                      <a:pPr marL="342900" indent="-342900" algn="r" rtl="1">
                        <a:buFont typeface="Wingdings" panose="05000000000000000000" pitchFamily="2" charset="2"/>
                        <a:buChar char="q"/>
                      </a:pPr>
                      <a:r>
                        <a:rPr lang="fa-IR" sz="2000" b="0" dirty="0" smtClean="0">
                          <a:cs typeface="2  Mitra" panose="00000400000000000000" pitchFamily="2" charset="-78"/>
                        </a:rPr>
                        <a:t>کلیه دستگاه‌های مذکور در ماده (۲۹) قانون برامه پنجساله ششم توسعه، اقتصادی، اجتماعی و فرهنگی جمهوری اسلامی ایران مکلفند در روز ملی جمعیت، کارکنانی که در یک سال گذشته، ازدواج کرده و یا دارای فرزند شده‌اند را مورد تشویق قرار دهند.</a:t>
                      </a:r>
                    </a:p>
                  </a:txBody>
                  <a:tcPr/>
                </a:tc>
                <a:tc>
                  <a:txBody>
                    <a:bodyPr/>
                    <a:lstStyle/>
                    <a:p>
                      <a:pPr algn="ctr"/>
                      <a:r>
                        <a:rPr lang="fa-IR" b="1" dirty="0" smtClean="0">
                          <a:cs typeface="2  Mitra" panose="00000400000000000000" pitchFamily="2" charset="-78"/>
                        </a:rPr>
                        <a:t>20</a:t>
                      </a:r>
                      <a:endParaRPr lang="en-US" b="1" dirty="0">
                        <a:cs typeface="2  Mitra" panose="00000400000000000000" pitchFamily="2" charset="-78"/>
                      </a:endParaRPr>
                    </a:p>
                  </a:txBody>
                  <a:tcPr/>
                </a:tc>
                <a:extLst>
                  <a:ext uri="{0D108BD9-81ED-4DB2-BD59-A6C34878D82A}">
                    <a16:rowId xmlns:a16="http://schemas.microsoft.com/office/drawing/2014/main" val="305782458"/>
                  </a:ext>
                </a:extLst>
              </a:tr>
              <a:tr h="370840">
                <a:tc>
                  <a:txBody>
                    <a:bodyPr/>
                    <a:lstStyle/>
                    <a:p>
                      <a:pPr marL="342900" indent="-342900" algn="r" rtl="1">
                        <a:buFont typeface="Wingdings" panose="05000000000000000000" pitchFamily="2" charset="2"/>
                        <a:buChar char="q"/>
                      </a:pPr>
                      <a:r>
                        <a:rPr lang="fa-IR" sz="2000" b="0" dirty="0" smtClean="0">
                          <a:cs typeface="2  Mitra" panose="00000400000000000000" pitchFamily="2" charset="-78"/>
                        </a:rPr>
                        <a:t>موظفند ظرف شش ماه پس از ابلاغ این قانون به منظور تکریم و حفظ حقوق مادر و کودک، با طراحی، احداث و تجهیز تمامی ساختمان‌ها و اماکن عمومی، خدماتی و آموزشی و رفاهی تحت اختیار یا نظارت خود، اقدام به تأمین فضای مناسب جهت رفع نیازهای نوزادان، کودکان  مادران باردار جهت استراحت، شیردهی و نگهداری کودکان نمایند.</a:t>
                      </a:r>
                    </a:p>
                    <a:p>
                      <a:pPr marL="342900" indent="-342900" algn="r" rtl="1">
                        <a:buFont typeface="Wingdings" panose="05000000000000000000" pitchFamily="2" charset="2"/>
                        <a:buChar char="q"/>
                      </a:pPr>
                      <a:r>
                        <a:rPr lang="fa-IR" sz="2000" b="0" dirty="0" smtClean="0">
                          <a:cs typeface="2  Mitra" panose="00000400000000000000" pitchFamily="2" charset="-78"/>
                        </a:rPr>
                        <a:t>با مشارکت بخش خصوصی و یا به صورت خرید خدمات نسبت به تأمین مهدکودک برای نگهداری کودکان مادران شاغل در همان دستگاه اقدام نمایند.</a:t>
                      </a:r>
                    </a:p>
                    <a:p>
                      <a:pPr marL="342900" indent="-342900" algn="r" rtl="1">
                        <a:buFont typeface="Wingdings" panose="05000000000000000000" pitchFamily="2" charset="2"/>
                        <a:buChar char="q"/>
                      </a:pPr>
                      <a:r>
                        <a:rPr lang="fa-IR" sz="2000" b="0" dirty="0" smtClean="0">
                          <a:cs typeface="2  Mitra" panose="00000400000000000000" pitchFamily="2" charset="-78"/>
                        </a:rPr>
                        <a:t>رعایت ضوابط و استانداردهای موضوع تبصره (۱) در مراکز مذکور به عنوان یکی از شاخص‌های ارزیابی دستگاه‌ها جهت اجرای سیاست‌های کلی جمعیت پس از ابلاغ این قانون شناخته می‌شود</a:t>
                      </a:r>
                    </a:p>
                  </a:txBody>
                  <a:tcPr/>
                </a:tc>
                <a:tc>
                  <a:txBody>
                    <a:bodyPr/>
                    <a:lstStyle/>
                    <a:p>
                      <a:pPr algn="ctr"/>
                      <a:r>
                        <a:rPr lang="fa-IR" b="1" dirty="0" smtClean="0">
                          <a:cs typeface="2  Mitra" panose="00000400000000000000" pitchFamily="2" charset="-78"/>
                        </a:rPr>
                        <a:t>22</a:t>
                      </a:r>
                      <a:endParaRPr lang="en-US" b="1" dirty="0">
                        <a:cs typeface="2  Mitra" panose="00000400000000000000" pitchFamily="2" charset="-78"/>
                      </a:endParaRPr>
                    </a:p>
                  </a:txBody>
                  <a:tcPr/>
                </a:tc>
                <a:extLst>
                  <a:ext uri="{0D108BD9-81ED-4DB2-BD59-A6C34878D82A}">
                    <a16:rowId xmlns:a16="http://schemas.microsoft.com/office/drawing/2014/main" val="2005536602"/>
                  </a:ext>
                </a:extLst>
              </a:tr>
              <a:tr h="370840">
                <a:tc>
                  <a:txBody>
                    <a:bodyPr/>
                    <a:lstStyle/>
                    <a:p>
                      <a:pPr marL="342900" indent="-342900" algn="r" rtl="1">
                        <a:buFont typeface="Wingdings" panose="05000000000000000000" pitchFamily="2" charset="2"/>
                        <a:buChar char="q"/>
                      </a:pPr>
                      <a:r>
                        <a:rPr lang="fa-IR" sz="2000" b="0" dirty="0" smtClean="0">
                          <a:cs typeface="2  Mitra" panose="00000400000000000000" pitchFamily="2" charset="-78"/>
                        </a:rPr>
                        <a:t>تعیین محتوای سبد تغذیه‌ای و بسته بهداشتی برای ماه‌های مختلف و گروه‌های یاد شده در این ماده ( مادران باردار ، شیرده و کودکان زیر 5 سال )</a:t>
                      </a:r>
                    </a:p>
                    <a:p>
                      <a:pPr marL="342900" indent="-342900" algn="r" rtl="1">
                        <a:buFont typeface="Wingdings" panose="05000000000000000000" pitchFamily="2" charset="2"/>
                        <a:buChar char="q"/>
                      </a:pPr>
                      <a:r>
                        <a:rPr lang="fa-IR" sz="2000" b="0" dirty="0" smtClean="0">
                          <a:cs typeface="2  Mitra" panose="00000400000000000000" pitchFamily="2" charset="-78"/>
                        </a:rPr>
                        <a:t>معرفی مادران باردار، شیرده و دارای کودک زیر پنج سال را که بر اساس آزمون وسع، نیازمند حمایت می‌باشند وزارت بهداشت درمان و آموزش پزشکی و همکاری کمیته امداد امام خمینی(ره)، ستاد اجرایی فرمان حضرت امام خمینی(ره) و بنیاد مستضعفان،، </a:t>
                      </a:r>
                    </a:p>
                  </a:txBody>
                  <a:tcPr/>
                </a:tc>
                <a:tc>
                  <a:txBody>
                    <a:bodyPr/>
                    <a:lstStyle/>
                    <a:p>
                      <a:pPr algn="ctr"/>
                      <a:r>
                        <a:rPr lang="fa-IR" b="1" dirty="0" smtClean="0">
                          <a:cs typeface="2  Mitra" panose="00000400000000000000" pitchFamily="2" charset="-78"/>
                        </a:rPr>
                        <a:t>24</a:t>
                      </a:r>
                      <a:endParaRPr lang="en-US" b="1" dirty="0">
                        <a:cs typeface="2  Mitra" panose="00000400000000000000" pitchFamily="2" charset="-78"/>
                      </a:endParaRPr>
                    </a:p>
                  </a:txBody>
                  <a:tcPr/>
                </a:tc>
                <a:extLst>
                  <a:ext uri="{0D108BD9-81ED-4DB2-BD59-A6C34878D82A}">
                    <a16:rowId xmlns:a16="http://schemas.microsoft.com/office/drawing/2014/main" val="306838447"/>
                  </a:ext>
                </a:extLst>
              </a:tr>
            </a:tbl>
          </a:graphicData>
        </a:graphic>
      </p:graphicFrame>
    </p:spTree>
    <p:extLst>
      <p:ext uri="{BB962C8B-B14F-4D97-AF65-F5344CB8AC3E}">
        <p14:creationId xmlns:p14="http://schemas.microsoft.com/office/powerpoint/2010/main" val="564709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228" y="0"/>
            <a:ext cx="10515600" cy="832757"/>
          </a:xfrm>
        </p:spPr>
        <p:txBody>
          <a:bodyPr>
            <a:normAutofit/>
          </a:bodyPr>
          <a:lstStyle/>
          <a:p>
            <a:pPr algn="ctr"/>
            <a:r>
              <a:rPr lang="fa-IR" sz="3200" b="1" dirty="0" smtClean="0">
                <a:cs typeface="2  Mitra" panose="00000400000000000000" pitchFamily="2" charset="-78"/>
              </a:rPr>
              <a:t>خلاصه ای از قوانین مرتبط با وزرات بهدشت درمان و آموزش پزشکی </a:t>
            </a:r>
            <a:endParaRPr lang="en-US" sz="3200" b="1" dirty="0">
              <a:cs typeface="2  Mitra"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67380155"/>
              </p:ext>
            </p:extLst>
          </p:nvPr>
        </p:nvGraphicFramePr>
        <p:xfrm>
          <a:off x="570039" y="832757"/>
          <a:ext cx="10930719" cy="5735320"/>
        </p:xfrm>
        <a:graphic>
          <a:graphicData uri="http://schemas.openxmlformats.org/drawingml/2006/table">
            <a:tbl>
              <a:tblPr firstRow="1" bandRow="1">
                <a:tableStyleId>{5C22544A-7EE6-4342-B048-85BDC9FD1C3A}</a:tableStyleId>
              </a:tblPr>
              <a:tblGrid>
                <a:gridCol w="9863918">
                  <a:extLst>
                    <a:ext uri="{9D8B030D-6E8A-4147-A177-3AD203B41FA5}">
                      <a16:colId xmlns:a16="http://schemas.microsoft.com/office/drawing/2014/main" val="20000"/>
                    </a:ext>
                  </a:extLst>
                </a:gridCol>
                <a:gridCol w="1066801">
                  <a:extLst>
                    <a:ext uri="{9D8B030D-6E8A-4147-A177-3AD203B41FA5}">
                      <a16:colId xmlns:a16="http://schemas.microsoft.com/office/drawing/2014/main" val="20001"/>
                    </a:ext>
                  </a:extLst>
                </a:gridCol>
              </a:tblGrid>
              <a:tr h="370840">
                <a:tc>
                  <a:txBody>
                    <a:bodyPr/>
                    <a:lstStyle/>
                    <a:p>
                      <a:pPr algn="ctr"/>
                      <a:r>
                        <a:rPr lang="fa-IR" b="1" dirty="0" smtClean="0">
                          <a:cs typeface="2  Mitra" panose="00000400000000000000" pitchFamily="2" charset="-78"/>
                        </a:rPr>
                        <a:t>موضوع </a:t>
                      </a:r>
                      <a:endParaRPr lang="en-US" b="1" dirty="0">
                        <a:cs typeface="2  Mitra" panose="00000400000000000000" pitchFamily="2" charset="-78"/>
                      </a:endParaRPr>
                    </a:p>
                  </a:txBody>
                  <a:tcPr/>
                </a:tc>
                <a:tc>
                  <a:txBody>
                    <a:bodyPr/>
                    <a:lstStyle/>
                    <a:p>
                      <a:pPr algn="ctr"/>
                      <a:r>
                        <a:rPr lang="fa-IR" b="1" dirty="0" smtClean="0">
                          <a:cs typeface="2  Mitra" panose="00000400000000000000" pitchFamily="2" charset="-78"/>
                        </a:rPr>
                        <a:t>بند</a:t>
                      </a:r>
                      <a:r>
                        <a:rPr lang="fa-IR" b="1" baseline="0" dirty="0" smtClean="0">
                          <a:cs typeface="2  Mitra" panose="00000400000000000000" pitchFamily="2" charset="-78"/>
                        </a:rPr>
                        <a:t> مرتبط </a:t>
                      </a:r>
                      <a:endParaRPr lang="en-US" b="1" dirty="0">
                        <a:cs typeface="2  Mitra" panose="00000400000000000000" pitchFamily="2" charset="-78"/>
                      </a:endParaRPr>
                    </a:p>
                  </a:txBody>
                  <a:tcPr/>
                </a:tc>
                <a:extLst>
                  <a:ext uri="{0D108BD9-81ED-4DB2-BD59-A6C34878D82A}">
                    <a16:rowId xmlns:a16="http://schemas.microsoft.com/office/drawing/2014/main" val="10000"/>
                  </a:ext>
                </a:extLst>
              </a:tr>
              <a:tr h="370840">
                <a:tc>
                  <a:txBody>
                    <a:bodyPr/>
                    <a:lstStyle/>
                    <a:p>
                      <a:pPr marL="342900" indent="-342900" algn="r" rtl="1">
                        <a:buFont typeface="Wingdings" panose="05000000000000000000" pitchFamily="2" charset="2"/>
                        <a:buChar char="§"/>
                      </a:pPr>
                      <a:r>
                        <a:rPr lang="fa-IR" sz="2000" b="0" dirty="0" smtClean="0">
                          <a:cs typeface="2  Mitra" panose="00000400000000000000" pitchFamily="2" charset="-78"/>
                        </a:rPr>
                        <a:t>الف- با تقاضای کتبی طلاب و دانشجویان مادر باردار جهت مرخصی یک نیمسال تحصیلی قبل از زایمان بدون احتساب در سنوات تحصیلی موافقت نمایند.</a:t>
                      </a:r>
                    </a:p>
                    <a:p>
                      <a:pPr marL="342900" indent="-342900" algn="r" rtl="1">
                        <a:buFont typeface="Wingdings" panose="05000000000000000000" pitchFamily="2" charset="2"/>
                        <a:buChar char="§"/>
                      </a:pPr>
                      <a:r>
                        <a:rPr lang="fa-IR" sz="2000" b="0" dirty="0" smtClean="0">
                          <a:cs typeface="2  Mitra" panose="00000400000000000000" pitchFamily="2" charset="-78"/>
                        </a:rPr>
                        <a:t>ب- با تقاضای مرخصی طلاب و دانشجویان مادر دارای فرزند زیر دو سال، حداکثر تا چهار نیمسال تحصیلی بدون احتساب در سنوات تحصیلی موافقت نمایند.</a:t>
                      </a:r>
                    </a:p>
                    <a:p>
                      <a:pPr marL="342900" indent="-342900" algn="r" rtl="1">
                        <a:buFont typeface="Wingdings" panose="05000000000000000000" pitchFamily="2" charset="2"/>
                        <a:buChar char="§"/>
                      </a:pPr>
                      <a:r>
                        <a:rPr lang="fa-IR" sz="2000" b="0" dirty="0" smtClean="0">
                          <a:cs typeface="2  Mitra" panose="00000400000000000000" pitchFamily="2" charset="-78"/>
                        </a:rPr>
                        <a:t>پ- با تقاضای طلاب و دانشجویان مادر باردار یا دارای فرزند زیر دو سال جهت میهمانی به میزان حداکثر چهار نیمسال تحصیلی به حوزه یا مؤسسه آموزش عالی هم‌سطح یا پایین‌تر مورد تقاضا موافقت نمایند.</a:t>
                      </a:r>
                    </a:p>
                    <a:p>
                      <a:pPr marL="342900" indent="-342900" algn="r" rtl="1">
                        <a:buFont typeface="Wingdings" panose="05000000000000000000" pitchFamily="2" charset="2"/>
                        <a:buChar char="§"/>
                      </a:pPr>
                      <a:r>
                        <a:rPr lang="fa-IR" sz="2000" b="0" dirty="0" smtClean="0">
                          <a:cs typeface="2  Mitra" panose="00000400000000000000" pitchFamily="2" charset="-78"/>
                        </a:rPr>
                        <a:t>ت- با تقاضای طلاب و دانشجویان مادر باردار یا دارای فرزند زیر سه سال جهت آموزش مجازی یا غیرحضوری برای گذراندن واحدهای دروس نظری دوره تحصیل موافقت نمایند.</a:t>
                      </a:r>
                    </a:p>
                    <a:p>
                      <a:pPr marL="342900" indent="-342900" algn="r" rtl="1">
                        <a:buFont typeface="Wingdings" panose="05000000000000000000" pitchFamily="2" charset="2"/>
                        <a:buChar char="§"/>
                      </a:pPr>
                      <a:r>
                        <a:rPr lang="fa-IR" sz="2000" b="0" dirty="0" smtClean="0">
                          <a:cs typeface="2  Mitra" panose="00000400000000000000" pitchFamily="2" charset="-78"/>
                        </a:rPr>
                        <a:t>ث- با تقاضای دانشجویان مادر باردار یا دارای فرزند زیر دو سال جهت کاهش نوبت کاری شب بر اساس آیین‌نامه‌ای که حداکثر ظرف سه ماه پس از ابلاغ این قانون، از سوی وزیر بهداشت، درمان و آموزش پزشکی تصویب می‌گردد، موافقت نمایند.</a:t>
                      </a:r>
                    </a:p>
                    <a:p>
                      <a:pPr marL="342900" indent="-342900" algn="r" rtl="1">
                        <a:buFont typeface="Wingdings" panose="05000000000000000000" pitchFamily="2" charset="2"/>
                        <a:buChar char="§"/>
                      </a:pPr>
                      <a:r>
                        <a:rPr lang="fa-IR" sz="2000" b="0" dirty="0" smtClean="0">
                          <a:cs typeface="2  Mitra" panose="00000400000000000000" pitchFamily="2" charset="-78"/>
                        </a:rPr>
                        <a:t>ج- شرایطی را فراهم نمایند که برای اساتید راهنما به ازای داشتن هر دانشجوی مادر باردار یا دارای فرزند شیرخوار یک سهمیه به سقف استاد راهنمایی آن‌ها اضافه شود.</a:t>
                      </a:r>
                    </a:p>
                    <a:p>
                      <a:pPr marL="342900" indent="-342900" algn="r" rtl="1">
                        <a:buFont typeface="Wingdings" panose="05000000000000000000" pitchFamily="2" charset="2"/>
                        <a:buChar char="§"/>
                      </a:pPr>
                      <a:r>
                        <a:rPr lang="fa-IR" sz="2000" b="0" dirty="0" smtClean="0">
                          <a:cs typeface="2  Mitra" panose="00000400000000000000" pitchFamily="2" charset="-78"/>
                        </a:rPr>
                        <a:t>تبصره- شمول این حکم بر مراکز مدیریت حوزه‌های علمیه مشروط به عدم مغایرت با اساسنامه حوزه‌های علمیه و هماهنگی با مدیریت ذی‌ربط خواهد بود</a:t>
                      </a:r>
                    </a:p>
                  </a:txBody>
                  <a:tcPr/>
                </a:tc>
                <a:tc>
                  <a:txBody>
                    <a:bodyPr/>
                    <a:lstStyle/>
                    <a:p>
                      <a:pPr algn="ctr"/>
                      <a:r>
                        <a:rPr lang="fa-IR" b="1" dirty="0" smtClean="0">
                          <a:cs typeface="2  Mitra" panose="00000400000000000000" pitchFamily="2" charset="-78"/>
                        </a:rPr>
                        <a:t>26</a:t>
                      </a:r>
                      <a:endParaRPr lang="en-US" b="1" dirty="0">
                        <a:cs typeface="2  Mitra" panose="00000400000000000000" pitchFamily="2" charset="-78"/>
                      </a:endParaRPr>
                    </a:p>
                  </a:txBody>
                  <a:tcPr/>
                </a:tc>
                <a:extLst>
                  <a:ext uri="{0D108BD9-81ED-4DB2-BD59-A6C34878D82A}">
                    <a16:rowId xmlns:a16="http://schemas.microsoft.com/office/drawing/2014/main" val="856617886"/>
                  </a:ext>
                </a:extLst>
              </a:tr>
              <a:tr h="370840">
                <a:tc>
                  <a:txBody>
                    <a:bodyPr/>
                    <a:lstStyle/>
                    <a:p>
                      <a:pPr marL="342900" indent="-342900" algn="r" rtl="1">
                        <a:buFont typeface="Wingdings" panose="05000000000000000000" pitchFamily="2" charset="2"/>
                        <a:buChar char="§"/>
                      </a:pPr>
                      <a:r>
                        <a:rPr lang="fa-IR" sz="2000" b="0" dirty="0" smtClean="0">
                          <a:cs typeface="2  Mitra" panose="00000400000000000000" pitchFamily="2" charset="-78"/>
                        </a:rPr>
                        <a:t>کسر شش ماه از تعهدات موضوع «قانون مربوط به خدمت پزشکان و پیراپزشکان» از مادران به ازای هر فرزند</a:t>
                      </a:r>
                    </a:p>
                    <a:p>
                      <a:pPr marL="342900" indent="-342900" algn="r" rtl="1">
                        <a:buFont typeface="Wingdings" panose="05000000000000000000" pitchFamily="2" charset="2"/>
                        <a:buChar char="§"/>
                      </a:pPr>
                      <a:r>
                        <a:rPr lang="fa-IR" sz="2000" b="0" dirty="0" smtClean="0">
                          <a:cs typeface="2  Mitra" panose="00000400000000000000" pitchFamily="2" charset="-78"/>
                        </a:rPr>
                        <a:t>بانوان متأهل دارای فرزند می‌توانند تعهدات خود را در محل سکونت خانواده بگذرانند. </a:t>
                      </a:r>
                    </a:p>
                    <a:p>
                      <a:pPr marL="342900" indent="-342900" algn="r" rtl="1">
                        <a:buFont typeface="Wingdings" panose="05000000000000000000" pitchFamily="2" charset="2"/>
                        <a:buChar char="§"/>
                      </a:pPr>
                      <a:r>
                        <a:rPr lang="fa-IR" sz="2000" b="0" dirty="0" smtClean="0">
                          <a:cs typeface="2  Mitra" panose="00000400000000000000" pitchFamily="2" charset="-78"/>
                        </a:rPr>
                        <a:t>تعویق آغاز طرح در مادران باردار و مادران دارای فرزند زیر دو سال</a:t>
                      </a:r>
                      <a:r>
                        <a:rPr lang="fa-IR" sz="2000" b="0" baseline="0" dirty="0" smtClean="0">
                          <a:cs typeface="2  Mitra" panose="00000400000000000000" pitchFamily="2" charset="-78"/>
                        </a:rPr>
                        <a:t> تا دو سالگی فرزند </a:t>
                      </a:r>
                      <a:endParaRPr lang="en-US" sz="2000" b="0" dirty="0">
                        <a:cs typeface="2  Mitra" panose="00000400000000000000" pitchFamily="2" charset="-78"/>
                      </a:endParaRPr>
                    </a:p>
                  </a:txBody>
                  <a:tcPr/>
                </a:tc>
                <a:tc>
                  <a:txBody>
                    <a:bodyPr/>
                    <a:lstStyle/>
                    <a:p>
                      <a:pPr algn="ctr"/>
                      <a:r>
                        <a:rPr lang="fa-IR" b="1" dirty="0" smtClean="0">
                          <a:cs typeface="2  Mitra" panose="00000400000000000000" pitchFamily="2" charset="-78"/>
                        </a:rPr>
                        <a:t>27</a:t>
                      </a:r>
                      <a:endParaRPr lang="en-US" b="1" dirty="0">
                        <a:cs typeface="2  Mitra" panose="00000400000000000000" pitchFamily="2" charset="-78"/>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0249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228" y="0"/>
            <a:ext cx="10515600" cy="832757"/>
          </a:xfrm>
        </p:spPr>
        <p:txBody>
          <a:bodyPr>
            <a:normAutofit/>
          </a:bodyPr>
          <a:lstStyle/>
          <a:p>
            <a:pPr algn="ctr"/>
            <a:r>
              <a:rPr lang="fa-IR" sz="3200" b="1" dirty="0" smtClean="0">
                <a:cs typeface="2  Mitra" panose="00000400000000000000" pitchFamily="2" charset="-78"/>
              </a:rPr>
              <a:t>خلاصه ای از قوانین مرتبط با وزرات بهدشت درمان و آموزش پزشکی </a:t>
            </a:r>
            <a:endParaRPr lang="en-US" sz="3200" b="1" dirty="0">
              <a:cs typeface="2  Mitra"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76486130"/>
              </p:ext>
            </p:extLst>
          </p:nvPr>
        </p:nvGraphicFramePr>
        <p:xfrm>
          <a:off x="570039" y="832757"/>
          <a:ext cx="10930719" cy="5521960"/>
        </p:xfrm>
        <a:graphic>
          <a:graphicData uri="http://schemas.openxmlformats.org/drawingml/2006/table">
            <a:tbl>
              <a:tblPr firstRow="1" bandRow="1">
                <a:tableStyleId>{5C22544A-7EE6-4342-B048-85BDC9FD1C3A}</a:tableStyleId>
              </a:tblPr>
              <a:tblGrid>
                <a:gridCol w="9863918">
                  <a:extLst>
                    <a:ext uri="{9D8B030D-6E8A-4147-A177-3AD203B41FA5}">
                      <a16:colId xmlns:a16="http://schemas.microsoft.com/office/drawing/2014/main" val="20000"/>
                    </a:ext>
                  </a:extLst>
                </a:gridCol>
                <a:gridCol w="1066801">
                  <a:extLst>
                    <a:ext uri="{9D8B030D-6E8A-4147-A177-3AD203B41FA5}">
                      <a16:colId xmlns:a16="http://schemas.microsoft.com/office/drawing/2014/main" val="20001"/>
                    </a:ext>
                  </a:extLst>
                </a:gridCol>
              </a:tblGrid>
              <a:tr h="370840">
                <a:tc>
                  <a:txBody>
                    <a:bodyPr/>
                    <a:lstStyle/>
                    <a:p>
                      <a:pPr algn="ctr"/>
                      <a:r>
                        <a:rPr lang="fa-IR" b="1" dirty="0" smtClean="0">
                          <a:cs typeface="2  Mitra" panose="00000400000000000000" pitchFamily="2" charset="-78"/>
                        </a:rPr>
                        <a:t>موضوع </a:t>
                      </a:r>
                      <a:endParaRPr lang="en-US" b="1" dirty="0">
                        <a:cs typeface="2  Mitra" panose="00000400000000000000" pitchFamily="2" charset="-78"/>
                      </a:endParaRPr>
                    </a:p>
                  </a:txBody>
                  <a:tcPr/>
                </a:tc>
                <a:tc>
                  <a:txBody>
                    <a:bodyPr/>
                    <a:lstStyle/>
                    <a:p>
                      <a:pPr algn="ctr"/>
                      <a:r>
                        <a:rPr lang="fa-IR" b="1" dirty="0" smtClean="0">
                          <a:cs typeface="2  Mitra" panose="00000400000000000000" pitchFamily="2" charset="-78"/>
                        </a:rPr>
                        <a:t>بند</a:t>
                      </a:r>
                      <a:r>
                        <a:rPr lang="fa-IR" b="1" baseline="0" dirty="0" smtClean="0">
                          <a:cs typeface="2  Mitra" panose="00000400000000000000" pitchFamily="2" charset="-78"/>
                        </a:rPr>
                        <a:t> مرتبط </a:t>
                      </a:r>
                      <a:endParaRPr lang="en-US" b="1" dirty="0">
                        <a:cs typeface="2  Mitra" panose="00000400000000000000" pitchFamily="2" charset="-78"/>
                      </a:endParaRPr>
                    </a:p>
                  </a:txBody>
                  <a:tcPr/>
                </a:tc>
                <a:extLst>
                  <a:ext uri="{0D108BD9-81ED-4DB2-BD59-A6C34878D82A}">
                    <a16:rowId xmlns:a16="http://schemas.microsoft.com/office/drawing/2014/main" val="10000"/>
                  </a:ext>
                </a:extLst>
              </a:tr>
              <a:tr h="370840">
                <a:tc>
                  <a:txBody>
                    <a:bodyPr/>
                    <a:lstStyle/>
                    <a:p>
                      <a:pPr marL="342900" indent="-342900" algn="r" rtl="1">
                        <a:buFont typeface="Wingdings" panose="05000000000000000000" pitchFamily="2" charset="2"/>
                        <a:buChar char="§"/>
                      </a:pPr>
                      <a:r>
                        <a:rPr lang="fa-IR" sz="2000" b="0" dirty="0" smtClean="0">
                          <a:cs typeface="2  Mitra" panose="00000400000000000000" pitchFamily="2" charset="-78"/>
                        </a:rPr>
                        <a:t>آگاهی‌بخشی نسبت به وجوه مثبت و ارزشمند ازدواج به هنگام نیاز و آسان، تعدد فرزندان در خانواده و تقویت و حمایت از نقش‌های مادری و همسری، صیانت از تحکیم خانواده و مقابله با محتوای مغایر سیاست‌های کلی جمعیت و عوارض جانبی استفاده از روش‌های مختلف پیشگیری از بارداری و نیز عوارض خطرناک پزشکی، روانشناختی و فرهنگی و اجتماعی سقط جنین، اقدامات لازم از قبل تولید و پخش فیلم، سریال، تبلیغات بازرگانی، برگزاری جشنواره‌ها و نمایشگاه‌ها</a:t>
                      </a:r>
                    </a:p>
                    <a:p>
                      <a:pPr marL="342900" indent="-342900" algn="r" rtl="1">
                        <a:buFont typeface="Wingdings" panose="05000000000000000000" pitchFamily="2" charset="2"/>
                        <a:buChar char="§"/>
                      </a:pPr>
                      <a:r>
                        <a:rPr lang="fa-IR" sz="2000" b="0" dirty="0" smtClean="0">
                          <a:cs typeface="2  Mitra" panose="00000400000000000000" pitchFamily="2" charset="-78"/>
                        </a:rPr>
                        <a:t>تهیه عبارات، نمادها یا تصاویر با محتوای حمایت از خانواده، مادران ایرانی و ارزشمندی تعدد فرزندان اقدام نماید و نسبت به درج مناسب موارد مذکور در بسته‌بندی محصولات و کالاهای کلیه واحدهای تولیدی، توزیعی، خدماتی، کتب، محصولات فرهنگی و مطبوعات نظارت نماید.</a:t>
                      </a:r>
                    </a:p>
                    <a:p>
                      <a:pPr marL="342900" indent="-342900" algn="r" rtl="1">
                        <a:buFont typeface="Wingdings" panose="05000000000000000000" pitchFamily="2" charset="2"/>
                        <a:buChar char="§"/>
                      </a:pPr>
                      <a:r>
                        <a:rPr lang="fa-IR" sz="2000" b="0" dirty="0" smtClean="0">
                          <a:cs typeface="2  Mitra" panose="00000400000000000000" pitchFamily="2" charset="-78"/>
                        </a:rPr>
                        <a:t>تحت نظارت شورای عالی انقلاب فرهنگی پیوست فرهنگی مربوط به سیاست‌های کلی جمعیت و خانواده را متناسب با اولویت‌ها و ظرفیت‌های ملی و محلی خود تدوین و اجرا نمایند.</a:t>
                      </a:r>
                    </a:p>
                  </a:txBody>
                  <a:tcPr/>
                </a:tc>
                <a:tc>
                  <a:txBody>
                    <a:bodyPr/>
                    <a:lstStyle/>
                    <a:p>
                      <a:pPr algn="ctr"/>
                      <a:r>
                        <a:rPr lang="fa-IR" b="1" dirty="0" smtClean="0">
                          <a:cs typeface="2  Mitra" panose="00000400000000000000" pitchFamily="2" charset="-78"/>
                        </a:rPr>
                        <a:t>28</a:t>
                      </a:r>
                      <a:endParaRPr lang="en-US" b="1" dirty="0">
                        <a:cs typeface="2  Mitra" panose="00000400000000000000" pitchFamily="2" charset="-78"/>
                      </a:endParaRPr>
                    </a:p>
                  </a:txBody>
                  <a:tcPr/>
                </a:tc>
                <a:extLst>
                  <a:ext uri="{0D108BD9-81ED-4DB2-BD59-A6C34878D82A}">
                    <a16:rowId xmlns:a16="http://schemas.microsoft.com/office/drawing/2014/main" val="856617886"/>
                  </a:ext>
                </a:extLst>
              </a:tr>
              <a:tr h="370840">
                <a:tc>
                  <a:txBody>
                    <a:bodyPr/>
                    <a:lstStyle/>
                    <a:p>
                      <a:pPr marL="342900" indent="-342900" algn="r" rtl="1">
                        <a:buFont typeface="Wingdings" panose="05000000000000000000" pitchFamily="2" charset="2"/>
                        <a:buChar char="§"/>
                      </a:pPr>
                      <a:r>
                        <a:rPr lang="fa-IR" sz="2000" b="0" dirty="0" smtClean="0">
                          <a:cs typeface="2  Mitra" panose="00000400000000000000" pitchFamily="2" charset="-78"/>
                        </a:rPr>
                        <a:t>ایجاد، گسترش و تقویت رشته‌های تحصیلی در همه دانشگاه‌های کشور متناسب با جایگاه و نقش خانواده و زن بر اساس فرهنگ اسلامی-ایرانی، از قبیل مدیریت خانه و خانواده </a:t>
                      </a:r>
                      <a:endParaRPr lang="en-US" sz="2000" b="0" dirty="0">
                        <a:cs typeface="2  Mitra" panose="00000400000000000000" pitchFamily="2" charset="-78"/>
                      </a:endParaRPr>
                    </a:p>
                  </a:txBody>
                  <a:tcPr/>
                </a:tc>
                <a:tc>
                  <a:txBody>
                    <a:bodyPr/>
                    <a:lstStyle/>
                    <a:p>
                      <a:pPr algn="ctr"/>
                      <a:r>
                        <a:rPr lang="fa-IR" b="1" dirty="0" smtClean="0">
                          <a:cs typeface="2  Mitra" panose="00000400000000000000" pitchFamily="2" charset="-78"/>
                        </a:rPr>
                        <a:t>34</a:t>
                      </a:r>
                      <a:endParaRPr lang="en-US" b="1" dirty="0">
                        <a:cs typeface="2  Mitra" panose="00000400000000000000" pitchFamily="2" charset="-78"/>
                      </a:endParaRPr>
                    </a:p>
                  </a:txBody>
                  <a:tcPr/>
                </a:tc>
                <a:extLst>
                  <a:ext uri="{0D108BD9-81ED-4DB2-BD59-A6C34878D82A}">
                    <a16:rowId xmlns:a16="http://schemas.microsoft.com/office/drawing/2014/main" val="10002"/>
                  </a:ext>
                </a:extLst>
              </a:tr>
              <a:tr h="370840">
                <a:tc>
                  <a:txBody>
                    <a:bodyPr/>
                    <a:lstStyle/>
                    <a:p>
                      <a:pPr marL="342900" indent="-342900" algn="r" rtl="1">
                        <a:buFont typeface="Wingdings" panose="05000000000000000000" pitchFamily="2" charset="2"/>
                        <a:buChar char="§"/>
                      </a:pPr>
                      <a:r>
                        <a:rPr lang="fa-IR" sz="2000" b="0" dirty="0" smtClean="0">
                          <a:cs typeface="2  Mitra" panose="00000400000000000000" pitchFamily="2" charset="-78"/>
                        </a:rPr>
                        <a:t>در راستای سیاست‌های کلی جمعیت و خانواده حداکثر یک سال پس از ابلاغ این قانون، جهت ترویج و آگاهی‌بخشی نسبت به وجوه مثبت ازدواج به هنگام نیاز، آموزش مهارت‌های دوران ازدواج، فرزندآوری، آثار منفی کم‌فرزندی در خانواده و کاهش رشد جمعیت در جامعه، حرمت سقط جنین، نهادینه کردن هنجارهای صیانت از تحکیم خانواده، ایفای نقش‌های خانوادگی و مقابله با محتوای مغایر سیاست‌های جمعیتی، ضمن حذف محتوای آموزشی مخالف فرزندآوری، اقدامات و فعالیت‌های آموزشی، پژوهشی و فرهنگی ویژه دانشجویان و نیروی انسانی آموزشی و اداری را مبتنی بر نقشه مهندسی فرهنگی کشور </a:t>
                      </a:r>
                      <a:endParaRPr lang="en-US" sz="2000" b="0" dirty="0">
                        <a:cs typeface="2  Mitra" panose="00000400000000000000" pitchFamily="2" charset="-78"/>
                      </a:endParaRPr>
                    </a:p>
                  </a:txBody>
                  <a:tcPr/>
                </a:tc>
                <a:tc>
                  <a:txBody>
                    <a:bodyPr/>
                    <a:lstStyle/>
                    <a:p>
                      <a:pPr algn="ctr"/>
                      <a:r>
                        <a:rPr lang="fa-IR" b="1" dirty="0" smtClean="0">
                          <a:cs typeface="2  Mitra" panose="00000400000000000000" pitchFamily="2" charset="-78"/>
                        </a:rPr>
                        <a:t>35</a:t>
                      </a:r>
                      <a:endParaRPr lang="en-US" b="1" dirty="0">
                        <a:cs typeface="2  Mitra" panose="00000400000000000000" pitchFamily="2" charset="-78"/>
                      </a:endParaRPr>
                    </a:p>
                  </a:txBody>
                  <a:tcPr/>
                </a:tc>
                <a:extLst>
                  <a:ext uri="{0D108BD9-81ED-4DB2-BD59-A6C34878D82A}">
                    <a16:rowId xmlns:a16="http://schemas.microsoft.com/office/drawing/2014/main" val="2277238025"/>
                  </a:ext>
                </a:extLst>
              </a:tr>
            </a:tbl>
          </a:graphicData>
        </a:graphic>
      </p:graphicFrame>
    </p:spTree>
    <p:extLst>
      <p:ext uri="{BB962C8B-B14F-4D97-AF65-F5344CB8AC3E}">
        <p14:creationId xmlns:p14="http://schemas.microsoft.com/office/powerpoint/2010/main" val="2043672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228" y="0"/>
            <a:ext cx="10515600" cy="832757"/>
          </a:xfrm>
        </p:spPr>
        <p:txBody>
          <a:bodyPr>
            <a:normAutofit/>
          </a:bodyPr>
          <a:lstStyle/>
          <a:p>
            <a:pPr algn="ctr"/>
            <a:r>
              <a:rPr lang="fa-IR" sz="3200" b="1" dirty="0" smtClean="0">
                <a:cs typeface="2  Mitra" panose="00000400000000000000" pitchFamily="2" charset="-78"/>
              </a:rPr>
              <a:t>خلاصه ای از قوانین مرتبط با وزرات بهدشت درمان و آموزش پزشکی </a:t>
            </a:r>
            <a:endParaRPr lang="en-US" sz="3200" b="1" dirty="0">
              <a:cs typeface="2  Mitra"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0802346"/>
              </p:ext>
            </p:extLst>
          </p:nvPr>
        </p:nvGraphicFramePr>
        <p:xfrm>
          <a:off x="570039" y="832757"/>
          <a:ext cx="10930719" cy="5613400"/>
        </p:xfrm>
        <a:graphic>
          <a:graphicData uri="http://schemas.openxmlformats.org/drawingml/2006/table">
            <a:tbl>
              <a:tblPr firstRow="1" bandRow="1">
                <a:tableStyleId>{5C22544A-7EE6-4342-B048-85BDC9FD1C3A}</a:tableStyleId>
              </a:tblPr>
              <a:tblGrid>
                <a:gridCol w="9863918">
                  <a:extLst>
                    <a:ext uri="{9D8B030D-6E8A-4147-A177-3AD203B41FA5}">
                      <a16:colId xmlns:a16="http://schemas.microsoft.com/office/drawing/2014/main" val="20000"/>
                    </a:ext>
                  </a:extLst>
                </a:gridCol>
                <a:gridCol w="1066801">
                  <a:extLst>
                    <a:ext uri="{9D8B030D-6E8A-4147-A177-3AD203B41FA5}">
                      <a16:colId xmlns:a16="http://schemas.microsoft.com/office/drawing/2014/main" val="20001"/>
                    </a:ext>
                  </a:extLst>
                </a:gridCol>
              </a:tblGrid>
              <a:tr h="370840">
                <a:tc>
                  <a:txBody>
                    <a:bodyPr/>
                    <a:lstStyle/>
                    <a:p>
                      <a:pPr algn="ctr"/>
                      <a:r>
                        <a:rPr lang="fa-IR" b="1" dirty="0" smtClean="0">
                          <a:cs typeface="2  Mitra" panose="00000400000000000000" pitchFamily="2" charset="-78"/>
                        </a:rPr>
                        <a:t>موضوع </a:t>
                      </a:r>
                      <a:endParaRPr lang="en-US" b="1" dirty="0">
                        <a:cs typeface="2  Mitra" panose="00000400000000000000" pitchFamily="2" charset="-78"/>
                      </a:endParaRPr>
                    </a:p>
                  </a:txBody>
                  <a:tcPr/>
                </a:tc>
                <a:tc>
                  <a:txBody>
                    <a:bodyPr/>
                    <a:lstStyle/>
                    <a:p>
                      <a:pPr algn="ctr"/>
                      <a:r>
                        <a:rPr lang="fa-IR" b="1" dirty="0" smtClean="0">
                          <a:cs typeface="2  Mitra" panose="00000400000000000000" pitchFamily="2" charset="-78"/>
                        </a:rPr>
                        <a:t>بند</a:t>
                      </a:r>
                      <a:r>
                        <a:rPr lang="fa-IR" b="1" baseline="0" dirty="0" smtClean="0">
                          <a:cs typeface="2  Mitra" panose="00000400000000000000" pitchFamily="2" charset="-78"/>
                        </a:rPr>
                        <a:t> مرتبط </a:t>
                      </a:r>
                      <a:endParaRPr lang="en-US" b="1" dirty="0">
                        <a:cs typeface="2  Mitra" panose="00000400000000000000" pitchFamily="2" charset="-78"/>
                      </a:endParaRPr>
                    </a:p>
                  </a:txBody>
                  <a:tcPr/>
                </a:tc>
                <a:extLst>
                  <a:ext uri="{0D108BD9-81ED-4DB2-BD59-A6C34878D82A}">
                    <a16:rowId xmlns:a16="http://schemas.microsoft.com/office/drawing/2014/main" val="10000"/>
                  </a:ext>
                </a:extLst>
              </a:tr>
              <a:tr h="370840">
                <a:tc>
                  <a:txBody>
                    <a:bodyPr/>
                    <a:lstStyle/>
                    <a:p>
                      <a:pPr marL="342900" indent="-342900" algn="r" rtl="1">
                        <a:buFont typeface="Wingdings" panose="05000000000000000000" pitchFamily="2" charset="2"/>
                        <a:buChar char="§"/>
                      </a:pPr>
                      <a:r>
                        <a:rPr lang="fa-IR" sz="2000" b="0" dirty="0" smtClean="0">
                          <a:cs typeface="2  Mitra" panose="00000400000000000000" pitchFamily="2" charset="-78"/>
                        </a:rPr>
                        <a:t>تأسیس مراکز مشاوره مبتنی بر سبک زندگی اسلامی-ایرانی در مراکز آموزش عالی اقدام نمایند.</a:t>
                      </a:r>
                    </a:p>
                  </a:txBody>
                  <a:tcPr/>
                </a:tc>
                <a:tc>
                  <a:txBody>
                    <a:bodyPr/>
                    <a:lstStyle/>
                    <a:p>
                      <a:pPr algn="ctr"/>
                      <a:r>
                        <a:rPr lang="fa-IR" b="1" dirty="0" smtClean="0">
                          <a:cs typeface="2  Mitra" panose="00000400000000000000" pitchFamily="2" charset="-78"/>
                        </a:rPr>
                        <a:t>36</a:t>
                      </a:r>
                      <a:endParaRPr lang="en-US" b="1" dirty="0">
                        <a:cs typeface="2  Mitra" panose="00000400000000000000" pitchFamily="2" charset="-78"/>
                      </a:endParaRPr>
                    </a:p>
                  </a:txBody>
                  <a:tcPr/>
                </a:tc>
                <a:extLst>
                  <a:ext uri="{0D108BD9-81ED-4DB2-BD59-A6C34878D82A}">
                    <a16:rowId xmlns:a16="http://schemas.microsoft.com/office/drawing/2014/main" val="856617886"/>
                  </a:ext>
                </a:extLst>
              </a:tr>
              <a:tr h="370840">
                <a:tc>
                  <a:txBody>
                    <a:bodyPr/>
                    <a:lstStyle/>
                    <a:p>
                      <a:pPr marL="342900" indent="-342900" algn="r" rtl="1">
                        <a:buFont typeface="Wingdings" panose="05000000000000000000" pitchFamily="2" charset="2"/>
                        <a:buChar char="§"/>
                      </a:pPr>
                      <a:r>
                        <a:rPr lang="fa-IR" sz="2000" b="0" dirty="0" smtClean="0">
                          <a:cs typeface="2  Mitra" panose="00000400000000000000" pitchFamily="2" charset="-78"/>
                        </a:rPr>
                        <a:t>در چهارچوب مصوبات شورای عالی انقلاب فرهنگی آموزش‌های حین ازدواج را به تمامی زوجین اعم از دانشجو و غیردانشجو ارایه دهد.</a:t>
                      </a:r>
                    </a:p>
                    <a:p>
                      <a:pPr marL="342900" indent="-342900" algn="r" rtl="1">
                        <a:buFont typeface="Wingdings" panose="05000000000000000000" pitchFamily="2" charset="2"/>
                        <a:buChar char="§"/>
                      </a:pPr>
                      <a:r>
                        <a:rPr lang="fa-IR" sz="2000" b="0" dirty="0" smtClean="0">
                          <a:cs typeface="2  Mitra" panose="00000400000000000000" pitchFamily="2" charset="-78"/>
                        </a:rPr>
                        <a:t>آموزش‌دهندگان موضوع این حکم با تأیید نهاد نمایندگی ولی فقیه در دانشگاه‌ها علوم پزشکی مربوط انتخاب می‌شود.</a:t>
                      </a:r>
                    </a:p>
                    <a:p>
                      <a:pPr marL="342900" indent="-342900" algn="r" rtl="1">
                        <a:buFont typeface="Wingdings" panose="05000000000000000000" pitchFamily="2" charset="2"/>
                        <a:buChar char="§"/>
                      </a:pPr>
                      <a:r>
                        <a:rPr lang="fa-IR" sz="2000" b="0" dirty="0" smtClean="0">
                          <a:cs typeface="2  Mitra" panose="00000400000000000000" pitchFamily="2" charset="-78"/>
                        </a:rPr>
                        <a:t>تبصره- دفاتر ثبت ازدواج موظف به دریافت گواهی دوره‌های آموزشی حین ازدواج موضوع این ماده از زوجین، قبل از تحویل سند رسمی ازدواج هستند.</a:t>
                      </a:r>
                    </a:p>
                  </a:txBody>
                  <a:tcPr/>
                </a:tc>
                <a:tc>
                  <a:txBody>
                    <a:bodyPr/>
                    <a:lstStyle/>
                    <a:p>
                      <a:pPr algn="ctr"/>
                      <a:r>
                        <a:rPr lang="fa-IR" b="1" dirty="0" smtClean="0">
                          <a:cs typeface="2  Mitra" panose="00000400000000000000" pitchFamily="2" charset="-78"/>
                        </a:rPr>
                        <a:t>38</a:t>
                      </a:r>
                      <a:endParaRPr lang="en-US" b="1" dirty="0">
                        <a:cs typeface="2  Mitra" panose="00000400000000000000" pitchFamily="2" charset="-78"/>
                      </a:endParaRPr>
                    </a:p>
                  </a:txBody>
                  <a:tcPr/>
                </a:tc>
                <a:extLst>
                  <a:ext uri="{0D108BD9-81ED-4DB2-BD59-A6C34878D82A}">
                    <a16:rowId xmlns:a16="http://schemas.microsoft.com/office/drawing/2014/main" val="10002"/>
                  </a:ext>
                </a:extLst>
              </a:tr>
              <a:tr h="370840">
                <a:tc>
                  <a:txBody>
                    <a:bodyPr/>
                    <a:lstStyle/>
                    <a:p>
                      <a:pPr marL="342900" indent="-342900" algn="r" rtl="1">
                        <a:buFont typeface="Wingdings" panose="05000000000000000000" pitchFamily="2" charset="2"/>
                        <a:buChar char="§"/>
                      </a:pPr>
                      <a:r>
                        <a:rPr lang="fa-IR" sz="2000" b="0" dirty="0" smtClean="0">
                          <a:cs typeface="2  Mitra" panose="00000400000000000000" pitchFamily="2" charset="-78"/>
                        </a:rPr>
                        <a:t>هر ساله حداقل پنج درصد (۵%) از اعتبارات پژوهشی خود را به مطالعات و پژوهش‌های مرتبط با خانواده (فرزندآوری) و رشد جمعیت در راستای اولویت‌های پژوهشی که هر ساله از سوی ستاد ملی جمعیت تعیین می‌شود، اختصاص دهند و فهرست طرح‌های تحقیقاتی، مشخصات پژوهشگران و نتایج به‌دست آمده را به همراه گزارش شش ماهه به ستاد ملی جمعیت اعلام نمایند.</a:t>
                      </a:r>
                    </a:p>
                    <a:p>
                      <a:pPr marL="342900" indent="-342900" algn="r" rtl="1">
                        <a:buFont typeface="Wingdings" panose="05000000000000000000" pitchFamily="2" charset="2"/>
                        <a:buChar char="§"/>
                      </a:pPr>
                      <a:r>
                        <a:rPr lang="fa-IR" sz="2000" b="0" dirty="0" smtClean="0">
                          <a:cs typeface="2  Mitra" panose="00000400000000000000" pitchFamily="2" charset="-78"/>
                        </a:rPr>
                        <a:t>پایان‌نامه‌های مقاطع تحصیلات تکمیلی در راستای موضوعاتی که به عنوان اولویت‌های پژوهشی توسط ستاد ملی جمعیت تعیین می‌شود، حمایت ویژه کنند. شمول این حکم بر مراکز مدیریت حوزه‌های علمیه مشروط به عدم مغایرت با اساسنامه حوزه‌های علمیه و هماهنگی با مدیریت ذی‌ربط خواهد بود.</a:t>
                      </a:r>
                    </a:p>
                  </a:txBody>
                  <a:tcPr/>
                </a:tc>
                <a:tc>
                  <a:txBody>
                    <a:bodyPr/>
                    <a:lstStyle/>
                    <a:p>
                      <a:pPr algn="ctr"/>
                      <a:r>
                        <a:rPr lang="fa-IR" b="1" dirty="0" smtClean="0">
                          <a:cs typeface="2  Mitra" panose="00000400000000000000" pitchFamily="2" charset="-78"/>
                        </a:rPr>
                        <a:t>39</a:t>
                      </a:r>
                      <a:endParaRPr lang="en-US" b="1" dirty="0">
                        <a:cs typeface="2  Mitra" panose="00000400000000000000" pitchFamily="2" charset="-78"/>
                      </a:endParaRPr>
                    </a:p>
                  </a:txBody>
                  <a:tcPr/>
                </a:tc>
                <a:extLst>
                  <a:ext uri="{0D108BD9-81ED-4DB2-BD59-A6C34878D82A}">
                    <a16:rowId xmlns:a16="http://schemas.microsoft.com/office/drawing/2014/main" val="2277238025"/>
                  </a:ext>
                </a:extLst>
              </a:tr>
              <a:tr h="370840">
                <a:tc>
                  <a:txBody>
                    <a:bodyPr/>
                    <a:lstStyle/>
                    <a:p>
                      <a:pPr marL="342900" indent="-342900" algn="r" rtl="1">
                        <a:buFont typeface="Wingdings" panose="05000000000000000000" pitchFamily="2" charset="2"/>
                        <a:buChar char="§"/>
                      </a:pPr>
                      <a:r>
                        <a:rPr lang="fa-IR" sz="2000" b="0" dirty="0" smtClean="0">
                          <a:cs typeface="2  Mitra" panose="00000400000000000000" pitchFamily="2" charset="-78"/>
                        </a:rPr>
                        <a:t>شرکت‌های دانش‌بنیان و خلاق در تولید اقلام و تجهیزات مورد نیاز برای فرزندآوری و درمان ناباروری از طریق ارایه تسهیلات، مشوق‌ها، فضا و تجهیزات حمایت کنند.</a:t>
                      </a:r>
                    </a:p>
                    <a:p>
                      <a:pPr marL="342900" indent="-342900" algn="r" rtl="1">
                        <a:buFont typeface="Wingdings" panose="05000000000000000000" pitchFamily="2" charset="2"/>
                        <a:buChar char="§"/>
                      </a:pPr>
                      <a:r>
                        <a:rPr lang="fa-IR" sz="2000" b="0" dirty="0" smtClean="0">
                          <a:cs typeface="2  Mitra" panose="00000400000000000000" pitchFamily="2" charset="-78"/>
                        </a:rPr>
                        <a:t>حداقل پنج درصد (۵%) از تسهیلات و حمایت‌های خود در حوزه زیست‌فناوری و تجهیزات پزشکی متناسب با کمک‌های پیش‌بینی شده در این قانون را به شرکت‌های دانش‌بنیان متقاضی در حوزه تولید دارو، اقلام و تجهیزات مورد نیاز برای فرزندآوری و درمان ناباروری اختصاص دهد.</a:t>
                      </a:r>
                    </a:p>
                  </a:txBody>
                  <a:tcPr/>
                </a:tc>
                <a:tc>
                  <a:txBody>
                    <a:bodyPr/>
                    <a:lstStyle/>
                    <a:p>
                      <a:pPr algn="ctr"/>
                      <a:r>
                        <a:rPr lang="fa-IR" b="1" dirty="0" smtClean="0">
                          <a:cs typeface="2  Mitra" panose="00000400000000000000" pitchFamily="2" charset="-78"/>
                        </a:rPr>
                        <a:t>40</a:t>
                      </a:r>
                      <a:endParaRPr lang="en-US" b="1" dirty="0">
                        <a:cs typeface="2  Mitra" panose="00000400000000000000" pitchFamily="2" charset="-78"/>
                      </a:endParaRPr>
                    </a:p>
                  </a:txBody>
                  <a:tcPr/>
                </a:tc>
                <a:extLst>
                  <a:ext uri="{0D108BD9-81ED-4DB2-BD59-A6C34878D82A}">
                    <a16:rowId xmlns:a16="http://schemas.microsoft.com/office/drawing/2014/main" val="3712477052"/>
                  </a:ext>
                </a:extLst>
              </a:tr>
            </a:tbl>
          </a:graphicData>
        </a:graphic>
      </p:graphicFrame>
    </p:spTree>
    <p:extLst>
      <p:ext uri="{BB962C8B-B14F-4D97-AF65-F5344CB8AC3E}">
        <p14:creationId xmlns:p14="http://schemas.microsoft.com/office/powerpoint/2010/main" val="2802349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228" y="0"/>
            <a:ext cx="10515600" cy="832757"/>
          </a:xfrm>
        </p:spPr>
        <p:txBody>
          <a:bodyPr>
            <a:normAutofit/>
          </a:bodyPr>
          <a:lstStyle/>
          <a:p>
            <a:pPr algn="ctr"/>
            <a:r>
              <a:rPr lang="fa-IR" sz="3200" b="1" dirty="0" smtClean="0">
                <a:cs typeface="2  Mitra" panose="00000400000000000000" pitchFamily="2" charset="-78"/>
              </a:rPr>
              <a:t>خلاصه ای از قوانین مرتبط با وزرات بهدشت درمان و آموزش پزشکی </a:t>
            </a:r>
            <a:endParaRPr lang="en-US" sz="3200" b="1" dirty="0">
              <a:cs typeface="2  Mitra"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25898181"/>
              </p:ext>
            </p:extLst>
          </p:nvPr>
        </p:nvGraphicFramePr>
        <p:xfrm>
          <a:off x="570039" y="832757"/>
          <a:ext cx="10930719" cy="5400040"/>
        </p:xfrm>
        <a:graphic>
          <a:graphicData uri="http://schemas.openxmlformats.org/drawingml/2006/table">
            <a:tbl>
              <a:tblPr firstRow="1" bandRow="1">
                <a:tableStyleId>{5C22544A-7EE6-4342-B048-85BDC9FD1C3A}</a:tableStyleId>
              </a:tblPr>
              <a:tblGrid>
                <a:gridCol w="9863918">
                  <a:extLst>
                    <a:ext uri="{9D8B030D-6E8A-4147-A177-3AD203B41FA5}">
                      <a16:colId xmlns:a16="http://schemas.microsoft.com/office/drawing/2014/main" val="20000"/>
                    </a:ext>
                  </a:extLst>
                </a:gridCol>
                <a:gridCol w="1066801">
                  <a:extLst>
                    <a:ext uri="{9D8B030D-6E8A-4147-A177-3AD203B41FA5}">
                      <a16:colId xmlns:a16="http://schemas.microsoft.com/office/drawing/2014/main" val="20001"/>
                    </a:ext>
                  </a:extLst>
                </a:gridCol>
              </a:tblGrid>
              <a:tr h="370840">
                <a:tc>
                  <a:txBody>
                    <a:bodyPr/>
                    <a:lstStyle/>
                    <a:p>
                      <a:pPr algn="ctr"/>
                      <a:r>
                        <a:rPr lang="fa-IR" b="1" dirty="0" smtClean="0">
                          <a:cs typeface="2  Mitra" panose="00000400000000000000" pitchFamily="2" charset="-78"/>
                        </a:rPr>
                        <a:t>موضوع </a:t>
                      </a:r>
                      <a:endParaRPr lang="en-US" b="1" dirty="0">
                        <a:cs typeface="2  Mitra" panose="00000400000000000000" pitchFamily="2" charset="-78"/>
                      </a:endParaRPr>
                    </a:p>
                  </a:txBody>
                  <a:tcPr/>
                </a:tc>
                <a:tc>
                  <a:txBody>
                    <a:bodyPr/>
                    <a:lstStyle/>
                    <a:p>
                      <a:pPr algn="ctr"/>
                      <a:r>
                        <a:rPr lang="fa-IR" b="1" dirty="0" smtClean="0">
                          <a:cs typeface="2  Mitra" panose="00000400000000000000" pitchFamily="2" charset="-78"/>
                        </a:rPr>
                        <a:t>بند</a:t>
                      </a:r>
                      <a:r>
                        <a:rPr lang="fa-IR" b="1" baseline="0" dirty="0" smtClean="0">
                          <a:cs typeface="2  Mitra" panose="00000400000000000000" pitchFamily="2" charset="-78"/>
                        </a:rPr>
                        <a:t> مرتبط </a:t>
                      </a:r>
                      <a:endParaRPr lang="en-US" b="1" dirty="0">
                        <a:cs typeface="2  Mitra" panose="00000400000000000000" pitchFamily="2" charset="-78"/>
                      </a:endParaRPr>
                    </a:p>
                  </a:txBody>
                  <a:tcPr/>
                </a:tc>
                <a:extLst>
                  <a:ext uri="{0D108BD9-81ED-4DB2-BD59-A6C34878D82A}">
                    <a16:rowId xmlns:a16="http://schemas.microsoft.com/office/drawing/2014/main" val="10000"/>
                  </a:ext>
                </a:extLst>
              </a:tr>
              <a:tr h="370840">
                <a:tc>
                  <a:txBody>
                    <a:bodyPr/>
                    <a:lstStyle/>
                    <a:p>
                      <a:pPr marL="342900" indent="-342900" algn="r" rtl="1">
                        <a:buFont typeface="Wingdings" panose="05000000000000000000" pitchFamily="2" charset="2"/>
                        <a:buChar char="q"/>
                      </a:pPr>
                      <a:r>
                        <a:rPr lang="fa-IR" sz="2000" b="0" dirty="0" smtClean="0">
                          <a:cs typeface="2  Mitra" panose="00000400000000000000" pitchFamily="2" charset="-78"/>
                        </a:rPr>
                        <a:t> افزایش ظرفیت پذیرش دستیار در رشته تخصصی ناباروری (فلوشیپ) و سایر رشته‌های مرتبط </a:t>
                      </a:r>
                    </a:p>
                    <a:p>
                      <a:pPr marL="342900" indent="-342900" algn="r" rtl="1">
                        <a:buFont typeface="Wingdings" panose="05000000000000000000" pitchFamily="2" charset="2"/>
                        <a:buChar char="q"/>
                      </a:pPr>
                      <a:r>
                        <a:rPr lang="fa-IR" sz="2000" b="0" dirty="0" smtClean="0">
                          <a:cs typeface="2  Mitra" panose="00000400000000000000" pitchFamily="2" charset="-78"/>
                        </a:rPr>
                        <a:t>برگزاری دوره‌های آموزشی برای متخصصین زنان و مامایی در زمینه نازایی ، و پیش بینی دروس مرتبط با درمان ناباروری در دوره تخصصی زنان و مامایی</a:t>
                      </a:r>
                    </a:p>
                    <a:p>
                      <a:pPr marL="342900" marR="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fa-IR" sz="2000" dirty="0" smtClean="0">
                          <a:solidFill>
                            <a:srgbClr val="000000"/>
                          </a:solidFill>
                          <a:latin typeface="Vazir-light"/>
                          <a:cs typeface="2  Mitra" panose="00000400000000000000" pitchFamily="2" charset="-78"/>
                        </a:rPr>
                        <a:t>استقرار</a:t>
                      </a:r>
                      <a:r>
                        <a:rPr lang="fa-IR" sz="2000" baseline="0" dirty="0" smtClean="0">
                          <a:solidFill>
                            <a:srgbClr val="000000"/>
                          </a:solidFill>
                          <a:latin typeface="Vazir-light"/>
                          <a:cs typeface="2  Mitra" panose="00000400000000000000" pitchFamily="2" charset="-78"/>
                        </a:rPr>
                        <a:t> متخصصین طب سنتی ایرانی در مراکز ناباروری سطح دو </a:t>
                      </a:r>
                      <a:r>
                        <a:rPr lang="fa-IR" sz="2000" dirty="0" smtClean="0">
                          <a:solidFill>
                            <a:srgbClr val="000000"/>
                          </a:solidFill>
                          <a:latin typeface="Vazir-light"/>
                          <a:cs typeface="2  Mitra" panose="00000400000000000000" pitchFamily="2" charset="-78"/>
                        </a:rPr>
                        <a:t>جهت ارایه درمان‌های هم‌زمان طب سنتی ایران به زوجین نابارور</a:t>
                      </a:r>
                      <a:endParaRPr lang="fa-IR" sz="2000" b="0" dirty="0" smtClean="0">
                        <a:cs typeface="2  Mitra" panose="00000400000000000000" pitchFamily="2" charset="-78"/>
                      </a:endParaRPr>
                    </a:p>
                  </a:txBody>
                  <a:tcPr/>
                </a:tc>
                <a:tc>
                  <a:txBody>
                    <a:bodyPr/>
                    <a:lstStyle/>
                    <a:p>
                      <a:pPr algn="ctr"/>
                      <a:r>
                        <a:rPr lang="fa-IR" b="1" dirty="0" smtClean="0">
                          <a:cs typeface="2  Mitra" panose="00000400000000000000" pitchFamily="2" charset="-78"/>
                        </a:rPr>
                        <a:t>41</a:t>
                      </a:r>
                      <a:endParaRPr lang="en-US" b="1" dirty="0">
                        <a:cs typeface="2  Mitra" panose="00000400000000000000" pitchFamily="2" charset="-78"/>
                      </a:endParaRPr>
                    </a:p>
                  </a:txBody>
                  <a:tcPr/>
                </a:tc>
                <a:extLst>
                  <a:ext uri="{0D108BD9-81ED-4DB2-BD59-A6C34878D82A}">
                    <a16:rowId xmlns:a16="http://schemas.microsoft.com/office/drawing/2014/main" val="10003"/>
                  </a:ext>
                </a:extLst>
              </a:tr>
              <a:tr h="158684">
                <a:tc>
                  <a:txBody>
                    <a:bodyPr/>
                    <a:lstStyle/>
                    <a:p>
                      <a:pPr marL="342900" indent="-342900" algn="r" rtl="1">
                        <a:buFont typeface="Wingdings" panose="05000000000000000000" pitchFamily="2" charset="2"/>
                        <a:buChar char="ü"/>
                      </a:pPr>
                      <a:r>
                        <a:rPr lang="fa-IR" sz="2000" kern="1200" baseline="0" dirty="0" smtClean="0">
                          <a:solidFill>
                            <a:srgbClr val="000000"/>
                          </a:solidFill>
                          <a:latin typeface="Vazir-light"/>
                          <a:ea typeface="+mn-ea"/>
                          <a:cs typeface="2  Mitra" panose="00000400000000000000" pitchFamily="2" charset="-78"/>
                        </a:rPr>
                        <a:t>تدوین دستورالعمل و راهنمای بالینی هماهنگ کشوری مربوط به پیشگیری، تشخیص به‌هنگام و درمان افراد نابارور و در معرض ناباروری را با رعایت شاخص‌ها و مفاد نقشه مهندسی فرهنگی کشور با بهره‌گیری از تخصص‌های مرتبط در قالب نظام سطح‌بندی خدمات ضمن ادغام در شبکه بهداشت با رویکرد بروزرسانی</a:t>
                      </a:r>
                    </a:p>
                  </a:txBody>
                  <a:tcPr/>
                </a:tc>
                <a:tc>
                  <a:txBody>
                    <a:bodyPr/>
                    <a:lstStyle/>
                    <a:p>
                      <a:pPr algn="ctr"/>
                      <a:r>
                        <a:rPr lang="fa-IR" b="1" dirty="0" smtClean="0">
                          <a:cs typeface="2  Mitra" panose="00000400000000000000" pitchFamily="2" charset="-78"/>
                        </a:rPr>
                        <a:t>42</a:t>
                      </a:r>
                      <a:endParaRPr lang="en-US" b="1" dirty="0">
                        <a:cs typeface="2  Mitra" panose="00000400000000000000" pitchFamily="2" charset="-78"/>
                      </a:endParaRPr>
                    </a:p>
                  </a:txBody>
                  <a:tcPr/>
                </a:tc>
                <a:extLst>
                  <a:ext uri="{0D108BD9-81ED-4DB2-BD59-A6C34878D82A}">
                    <a16:rowId xmlns:a16="http://schemas.microsoft.com/office/drawing/2014/main" val="10004"/>
                  </a:ext>
                </a:extLst>
              </a:tr>
              <a:tr h="158684">
                <a:tc>
                  <a:txBody>
                    <a:bodyPr/>
                    <a:lstStyle/>
                    <a:p>
                      <a:pPr marL="342900" indent="-342900" algn="r" rtl="1">
                        <a:buFont typeface="Wingdings" panose="05000000000000000000" pitchFamily="2" charset="2"/>
                        <a:buChar char="v"/>
                      </a:pPr>
                      <a:r>
                        <a:rPr lang="fa-IR" sz="2000" kern="1200" baseline="0" dirty="0" smtClean="0">
                          <a:solidFill>
                            <a:srgbClr val="000000"/>
                          </a:solidFill>
                          <a:latin typeface="Vazir-light"/>
                          <a:ea typeface="+mn-ea"/>
                          <a:cs typeface="2  Mitra" panose="00000400000000000000" pitchFamily="2" charset="-78"/>
                        </a:rPr>
                        <a:t>برخورداری همه‌ی زوج‌هایی که علی‌رغم اقدام به بارداری به مدت یک سال یا بیشتر، صاحب فرزند نشده‌اند از برنامه‌های معاینه، بیماریابی، تشخیص علت ناباروری و درمان آن تحت پوشش کامل بیمه‌های پایه، بدون محدودیت زمان و دفعات مورد نیاز به تشخیص پزشک </a:t>
                      </a:r>
                    </a:p>
                  </a:txBody>
                  <a:tcPr/>
                </a:tc>
                <a:tc>
                  <a:txBody>
                    <a:bodyPr/>
                    <a:lstStyle/>
                    <a:p>
                      <a:pPr algn="ctr"/>
                      <a:r>
                        <a:rPr lang="fa-IR" b="1" dirty="0" smtClean="0">
                          <a:cs typeface="2  Mitra" panose="00000400000000000000" pitchFamily="2" charset="-78"/>
                        </a:rPr>
                        <a:t>43</a:t>
                      </a:r>
                      <a:endParaRPr lang="en-US" b="1" dirty="0">
                        <a:cs typeface="2  Mitra" panose="00000400000000000000" pitchFamily="2" charset="-78"/>
                      </a:endParaRPr>
                    </a:p>
                  </a:txBody>
                  <a:tcPr/>
                </a:tc>
                <a:extLst>
                  <a:ext uri="{0D108BD9-81ED-4DB2-BD59-A6C34878D82A}">
                    <a16:rowId xmlns:a16="http://schemas.microsoft.com/office/drawing/2014/main" val="10005"/>
                  </a:ext>
                </a:extLst>
              </a:tr>
              <a:tr h="158684">
                <a:tc>
                  <a:txBody>
                    <a:bodyPr/>
                    <a:lstStyle/>
                    <a:p>
                      <a:pPr marL="342900" indent="-342900" algn="r" rtl="1">
                        <a:buFont typeface="Wingdings" panose="05000000000000000000" pitchFamily="2" charset="2"/>
                        <a:buChar char="v"/>
                      </a:pPr>
                      <a:r>
                        <a:rPr lang="fa-IR" sz="2000" kern="1200" baseline="0" dirty="0" smtClean="0">
                          <a:solidFill>
                            <a:srgbClr val="000000"/>
                          </a:solidFill>
                          <a:latin typeface="Vazir-light"/>
                          <a:ea typeface="+mn-ea"/>
                          <a:cs typeface="2  Mitra" panose="00000400000000000000" pitchFamily="2" charset="-78"/>
                        </a:rPr>
                        <a:t>کلیه مادران فاقد پوشش بیمه‌ای را طی دوران بارداری و شیردهی و همچنین کودکان را تا پایان پنج سالگی تحت پوشش خدمات درمان پایه بیمه‌ای بر اساس آزمون وسع قرار دهد.</a:t>
                      </a:r>
                    </a:p>
                  </a:txBody>
                  <a:tcPr/>
                </a:tc>
                <a:tc>
                  <a:txBody>
                    <a:bodyPr/>
                    <a:lstStyle/>
                    <a:p>
                      <a:pPr algn="ctr"/>
                      <a:r>
                        <a:rPr lang="fa-IR" b="1" dirty="0" smtClean="0">
                          <a:cs typeface="2  Mitra" panose="00000400000000000000" pitchFamily="2" charset="-78"/>
                        </a:rPr>
                        <a:t>44</a:t>
                      </a:r>
                      <a:endParaRPr lang="en-US" b="1" dirty="0">
                        <a:cs typeface="2  Mitra" panose="00000400000000000000" pitchFamily="2" charset="-78"/>
                      </a:endParaRPr>
                    </a:p>
                  </a:txBody>
                  <a:tcPr/>
                </a:tc>
                <a:extLst>
                  <a:ext uri="{0D108BD9-81ED-4DB2-BD59-A6C34878D82A}">
                    <a16:rowId xmlns:a16="http://schemas.microsoft.com/office/drawing/2014/main" val="2320301393"/>
                  </a:ext>
                </a:extLst>
              </a:tr>
              <a:tr h="158684">
                <a:tc>
                  <a:txBody>
                    <a:bodyPr/>
                    <a:lstStyle/>
                    <a:p>
                      <a:pPr marL="342900" indent="-342900" algn="r" rtl="1">
                        <a:buFont typeface="Wingdings" panose="05000000000000000000" pitchFamily="2" charset="2"/>
                        <a:buChar char="v"/>
                      </a:pPr>
                      <a:r>
                        <a:rPr lang="fa-IR" sz="2000" kern="1200" baseline="0" dirty="0" smtClean="0">
                          <a:solidFill>
                            <a:srgbClr val="000000"/>
                          </a:solidFill>
                          <a:latin typeface="Vazir-light"/>
                          <a:ea typeface="+mn-ea"/>
                          <a:cs typeface="2  Mitra" panose="00000400000000000000" pitchFamily="2" charset="-78"/>
                        </a:rPr>
                        <a:t>راهنمای بالینی استاندارد پوشش بیمه‌ای خدمات سلامت زنان، مادران باردار و نوزادان را از جمله ماماها و پزشکان در مراکز خصوصی و دولتی در قالب سطح‌بندی خدمات با لحاظ نظام ارجاع تدوین نماید و حداکثر تا شش ماه پس از لازم‌الاجرا شدن این قانون به تصویب هیأت وزیران برساند.</a:t>
                      </a:r>
                    </a:p>
                  </a:txBody>
                  <a:tcPr/>
                </a:tc>
                <a:tc>
                  <a:txBody>
                    <a:bodyPr/>
                    <a:lstStyle/>
                    <a:p>
                      <a:pPr algn="ctr"/>
                      <a:r>
                        <a:rPr lang="fa-IR" b="1" dirty="0" smtClean="0">
                          <a:cs typeface="2  Mitra" panose="00000400000000000000" pitchFamily="2" charset="-78"/>
                        </a:rPr>
                        <a:t>45</a:t>
                      </a:r>
                      <a:endParaRPr lang="en-US" b="1" dirty="0">
                        <a:cs typeface="2  Mitra" panose="00000400000000000000" pitchFamily="2" charset="-78"/>
                      </a:endParaRPr>
                    </a:p>
                  </a:txBody>
                  <a:tcPr/>
                </a:tc>
                <a:extLst>
                  <a:ext uri="{0D108BD9-81ED-4DB2-BD59-A6C34878D82A}">
                    <a16:rowId xmlns:a16="http://schemas.microsoft.com/office/drawing/2014/main" val="677755821"/>
                  </a:ext>
                </a:extLst>
              </a:tr>
            </a:tbl>
          </a:graphicData>
        </a:graphic>
      </p:graphicFrame>
    </p:spTree>
    <p:extLst>
      <p:ext uri="{BB962C8B-B14F-4D97-AF65-F5344CB8AC3E}">
        <p14:creationId xmlns:p14="http://schemas.microsoft.com/office/powerpoint/2010/main" val="2935302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228" y="0"/>
            <a:ext cx="10515600" cy="832757"/>
          </a:xfrm>
        </p:spPr>
        <p:txBody>
          <a:bodyPr>
            <a:normAutofit/>
          </a:bodyPr>
          <a:lstStyle/>
          <a:p>
            <a:pPr algn="ctr"/>
            <a:r>
              <a:rPr lang="fa-IR" sz="3200" b="1" dirty="0" smtClean="0">
                <a:cs typeface="2  Mitra" panose="00000400000000000000" pitchFamily="2" charset="-78"/>
              </a:rPr>
              <a:t>خلاصه ای از قوانین مرتبط با وزرات بهدشت درمان و آموزش پزشکی </a:t>
            </a:r>
            <a:endParaRPr lang="en-US" sz="3200" b="1" dirty="0">
              <a:cs typeface="2  Mitra"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56777100"/>
              </p:ext>
            </p:extLst>
          </p:nvPr>
        </p:nvGraphicFramePr>
        <p:xfrm>
          <a:off x="212271" y="832759"/>
          <a:ext cx="11789229" cy="5882640"/>
        </p:xfrm>
        <a:graphic>
          <a:graphicData uri="http://schemas.openxmlformats.org/drawingml/2006/table">
            <a:tbl>
              <a:tblPr firstRow="1" bandRow="1">
                <a:tableStyleId>{5C22544A-7EE6-4342-B048-85BDC9FD1C3A}</a:tableStyleId>
              </a:tblPr>
              <a:tblGrid>
                <a:gridCol w="10814752">
                  <a:extLst>
                    <a:ext uri="{9D8B030D-6E8A-4147-A177-3AD203B41FA5}">
                      <a16:colId xmlns:a16="http://schemas.microsoft.com/office/drawing/2014/main" val="20000"/>
                    </a:ext>
                  </a:extLst>
                </a:gridCol>
                <a:gridCol w="974477">
                  <a:extLst>
                    <a:ext uri="{9D8B030D-6E8A-4147-A177-3AD203B41FA5}">
                      <a16:colId xmlns:a16="http://schemas.microsoft.com/office/drawing/2014/main" val="20001"/>
                    </a:ext>
                  </a:extLst>
                </a:gridCol>
              </a:tblGrid>
              <a:tr h="560045">
                <a:tc>
                  <a:txBody>
                    <a:bodyPr/>
                    <a:lstStyle/>
                    <a:p>
                      <a:pPr algn="ctr"/>
                      <a:r>
                        <a:rPr lang="fa-IR" b="1" dirty="0" smtClean="0">
                          <a:cs typeface="2  Mitra" panose="00000400000000000000" pitchFamily="2" charset="-78"/>
                        </a:rPr>
                        <a:t>موضوع </a:t>
                      </a:r>
                      <a:endParaRPr lang="en-US" b="1" dirty="0">
                        <a:cs typeface="2  Mitra" panose="00000400000000000000" pitchFamily="2" charset="-78"/>
                      </a:endParaRPr>
                    </a:p>
                  </a:txBody>
                  <a:tcPr/>
                </a:tc>
                <a:tc>
                  <a:txBody>
                    <a:bodyPr/>
                    <a:lstStyle/>
                    <a:p>
                      <a:pPr algn="ctr"/>
                      <a:r>
                        <a:rPr lang="fa-IR" b="1" dirty="0" smtClean="0">
                          <a:cs typeface="2  Mitra" panose="00000400000000000000" pitchFamily="2" charset="-78"/>
                        </a:rPr>
                        <a:t>بند</a:t>
                      </a:r>
                      <a:r>
                        <a:rPr lang="fa-IR" b="1" baseline="0" dirty="0" smtClean="0">
                          <a:cs typeface="2  Mitra" panose="00000400000000000000" pitchFamily="2" charset="-78"/>
                        </a:rPr>
                        <a:t> مرتبط </a:t>
                      </a:r>
                      <a:endParaRPr lang="en-US" b="1" dirty="0">
                        <a:cs typeface="2  Mitra" panose="00000400000000000000" pitchFamily="2" charset="-78"/>
                      </a:endParaRPr>
                    </a:p>
                  </a:txBody>
                  <a:tcPr/>
                </a:tc>
                <a:extLst>
                  <a:ext uri="{0D108BD9-81ED-4DB2-BD59-A6C34878D82A}">
                    <a16:rowId xmlns:a16="http://schemas.microsoft.com/office/drawing/2014/main" val="10000"/>
                  </a:ext>
                </a:extLst>
              </a:tr>
              <a:tr h="1605812">
                <a:tc>
                  <a:txBody>
                    <a:bodyPr/>
                    <a:lstStyle/>
                    <a:p>
                      <a:pPr marL="342900" indent="-342900" algn="r" rtl="1">
                        <a:buFont typeface="Arial" panose="020B0604020202020204" pitchFamily="34" charset="0"/>
                        <a:buChar char="•"/>
                      </a:pPr>
                      <a:r>
                        <a:rPr lang="fa-IR" sz="2000" b="0" dirty="0" smtClean="0">
                          <a:solidFill>
                            <a:srgbClr val="000000"/>
                          </a:solidFill>
                          <a:latin typeface="Vazir-light"/>
                          <a:cs typeface="2  Mitra" panose="00000400000000000000" pitchFamily="2" charset="-78"/>
                        </a:rPr>
                        <a:t>آموزش دانشجویان علوم پزشکی و کارکنان نظام سلامت با رویکرد افزایش رشد جمعیت و تأکید بر اثرات مثبت بارداری و زایمان طبیعی، فواید فرزندآوری، کاهش فاصله ازدواج تا تولد فرزند اول و همچنین کاهش فاصله بین تولد فرزندان</a:t>
                      </a:r>
                    </a:p>
                    <a:p>
                      <a:pPr marL="342900" indent="-342900" algn="r" rtl="1">
                        <a:buFont typeface="Arial" panose="020B0604020202020204" pitchFamily="34" charset="0"/>
                        <a:buChar char="•"/>
                      </a:pPr>
                      <a:r>
                        <a:rPr lang="fa-IR" sz="2000" b="0" dirty="0" smtClean="0">
                          <a:cs typeface="2  Mitra" panose="00000400000000000000" pitchFamily="2" charset="-78"/>
                        </a:rPr>
                        <a:t>تغییر، اصلاح، تکمیل و بروزرسانی علمی متون و منابع آموزشی، در راستای تبیین مضرات مادی و معنوی سقط جنین، عوارض استفاده از داروهای ضدبارداری، منع زایمان غیرطبیعی غیرضروری</a:t>
                      </a:r>
                    </a:p>
                    <a:p>
                      <a:pPr marL="342900" indent="-342900" algn="r" rtl="1">
                        <a:buFont typeface="Arial" panose="020B0604020202020204" pitchFamily="34" charset="0"/>
                        <a:buChar char="•"/>
                      </a:pPr>
                      <a:r>
                        <a:rPr lang="fa-IR" sz="2000" b="0" dirty="0" smtClean="0">
                          <a:cs typeface="2  Mitra" panose="00000400000000000000" pitchFamily="2" charset="-78"/>
                        </a:rPr>
                        <a:t>پرداخت فوق‌العاده کمک به فرزندآوری به صورت افزایش پلکانی به ازای تولد فرزند اول به بعد در جمعیت تحت پوشش به ارایه دهندگان خدمات</a:t>
                      </a:r>
                    </a:p>
                  </a:txBody>
                  <a:tcPr/>
                </a:tc>
                <a:tc>
                  <a:txBody>
                    <a:bodyPr/>
                    <a:lstStyle/>
                    <a:p>
                      <a:pPr algn="ctr"/>
                      <a:r>
                        <a:rPr lang="fa-IR" b="1" dirty="0" smtClean="0">
                          <a:cs typeface="2  Mitra" panose="00000400000000000000" pitchFamily="2" charset="-78"/>
                        </a:rPr>
                        <a:t>46</a:t>
                      </a:r>
                      <a:endParaRPr lang="en-US" b="1" dirty="0">
                        <a:cs typeface="2  Mitra" panose="00000400000000000000" pitchFamily="2" charset="-78"/>
                      </a:endParaRPr>
                    </a:p>
                  </a:txBody>
                  <a:tcPr/>
                </a:tc>
                <a:extLst>
                  <a:ext uri="{0D108BD9-81ED-4DB2-BD59-A6C34878D82A}">
                    <a16:rowId xmlns:a16="http://schemas.microsoft.com/office/drawing/2014/main" val="10001"/>
                  </a:ext>
                </a:extLst>
              </a:tr>
              <a:tr h="613382">
                <a:tc>
                  <a:txBody>
                    <a:bodyPr/>
                    <a:lstStyle/>
                    <a:p>
                      <a:pPr marL="342900" indent="-342900" algn="r" rtl="1">
                        <a:buFont typeface="Wingdings" panose="05000000000000000000" pitchFamily="2" charset="2"/>
                        <a:buChar char="v"/>
                      </a:pPr>
                      <a:r>
                        <a:rPr lang="fa-IR" sz="2000" b="0" dirty="0" smtClean="0">
                          <a:cs typeface="2  Mitra" panose="00000400000000000000" pitchFamily="2" charset="-78"/>
                        </a:rPr>
                        <a:t>تدوین قانون راهنمای مکتوب حفظ، مراقبت و سلامت جنین با رعایت شاخص‌ها و مفاد نقشه مهندسی فرهنگی کشور، جهت توزیع در کلیه مراکز تشخیصی، بهداشتی، درمانی اعم از دولتی و غیردولتی و مادران </a:t>
                      </a:r>
                    </a:p>
                  </a:txBody>
                  <a:tcPr/>
                </a:tc>
                <a:tc>
                  <a:txBody>
                    <a:bodyPr/>
                    <a:lstStyle/>
                    <a:p>
                      <a:pPr algn="ctr"/>
                      <a:r>
                        <a:rPr lang="fa-IR" b="1" dirty="0" smtClean="0">
                          <a:cs typeface="2  Mitra" panose="00000400000000000000" pitchFamily="2" charset="-78"/>
                        </a:rPr>
                        <a:t>47</a:t>
                      </a:r>
                      <a:endParaRPr lang="en-US" b="1" dirty="0">
                        <a:cs typeface="2  Mitra" panose="00000400000000000000" pitchFamily="2" charset="-78"/>
                      </a:endParaRPr>
                    </a:p>
                  </a:txBody>
                  <a:tcPr/>
                </a:tc>
                <a:extLst>
                  <a:ext uri="{0D108BD9-81ED-4DB2-BD59-A6C34878D82A}">
                    <a16:rowId xmlns:a16="http://schemas.microsoft.com/office/drawing/2014/main" val="10002"/>
                  </a:ext>
                </a:extLst>
              </a:tr>
              <a:tr h="880070">
                <a:tc>
                  <a:txBody>
                    <a:bodyPr/>
                    <a:lstStyle/>
                    <a:p>
                      <a:pPr marL="342900" indent="-342900" algn="r" rtl="1">
                        <a:buFont typeface="Wingdings" panose="05000000000000000000" pitchFamily="2" charset="2"/>
                        <a:buChar char="q"/>
                      </a:pPr>
                      <a:r>
                        <a:rPr lang="fa-IR" sz="2000" b="0" dirty="0" smtClean="0">
                          <a:cs typeface="2  Mitra" panose="00000400000000000000" pitchFamily="2" charset="-78"/>
                        </a:rPr>
                        <a:t> بازنگری دستورالعمل‌ها و متون آموزشی و ترویجی در جهت افزایش باروری و ثمرات بارداری و زایمان طبیعی در سلامت بانوان،  و کاهش هزینه‌های روحی، روانی و اقتصادی دوران بارداری و خودداری  از القای هرگونه ترس و هراس نسبت به امر بارداری ذیل عباراتی از قبیل پرخطر و ناخواسته در شبکه بهداشت</a:t>
                      </a:r>
                    </a:p>
                  </a:txBody>
                  <a:tcPr/>
                </a:tc>
                <a:tc>
                  <a:txBody>
                    <a:bodyPr/>
                    <a:lstStyle/>
                    <a:p>
                      <a:pPr algn="ctr"/>
                      <a:r>
                        <a:rPr lang="fa-IR" b="1" dirty="0" smtClean="0">
                          <a:cs typeface="2  Mitra" panose="00000400000000000000" pitchFamily="2" charset="-78"/>
                        </a:rPr>
                        <a:t>48</a:t>
                      </a:r>
                      <a:endParaRPr lang="en-US" b="1" dirty="0">
                        <a:cs typeface="2  Mitra" panose="00000400000000000000" pitchFamily="2" charset="-78"/>
                      </a:endParaRPr>
                    </a:p>
                  </a:txBody>
                  <a:tcPr/>
                </a:tc>
                <a:extLst>
                  <a:ext uri="{0D108BD9-81ED-4DB2-BD59-A6C34878D82A}">
                    <a16:rowId xmlns:a16="http://schemas.microsoft.com/office/drawing/2014/main" val="10003"/>
                  </a:ext>
                </a:extLst>
              </a:tr>
              <a:tr h="1680134">
                <a:tc>
                  <a:txBody>
                    <a:bodyPr/>
                    <a:lstStyle/>
                    <a:p>
                      <a:pPr marL="342900" indent="-342900" algn="r" rtl="1">
                        <a:buFont typeface="Wingdings" panose="05000000000000000000" pitchFamily="2" charset="2"/>
                        <a:buChar char="ü"/>
                      </a:pPr>
                      <a:r>
                        <a:rPr lang="fa-IR" sz="2000" kern="1200" baseline="0" dirty="0" smtClean="0">
                          <a:solidFill>
                            <a:srgbClr val="000000"/>
                          </a:solidFill>
                          <a:latin typeface="Vazir-light"/>
                          <a:ea typeface="+mn-ea"/>
                          <a:cs typeface="2  Mitra" panose="00000400000000000000" pitchFamily="2" charset="-78"/>
                        </a:rPr>
                        <a:t>امکان زایمان طبیعی در بیمارستان‌ها و زایشگاه‌های دولتی را به گونه‌ای فراهم گردد که برای افراد تحت پوشش بیمه و مراجعین فاقد پوشش بیمه‌ای به صورت کاملاً رایگان انجام شود </a:t>
                      </a:r>
                    </a:p>
                    <a:p>
                      <a:pPr marL="342900" indent="-342900" algn="r" rtl="1">
                        <a:buFont typeface="Wingdings" panose="05000000000000000000" pitchFamily="2" charset="2"/>
                        <a:buChar char="ü"/>
                      </a:pPr>
                      <a:r>
                        <a:rPr lang="fa-IR" sz="2000" kern="1200" baseline="0" dirty="0" smtClean="0">
                          <a:solidFill>
                            <a:srgbClr val="000000"/>
                          </a:solidFill>
                          <a:latin typeface="Vazir-light"/>
                          <a:ea typeface="+mn-ea"/>
                          <a:cs typeface="2  Mitra" panose="00000400000000000000" pitchFamily="2" charset="-78"/>
                        </a:rPr>
                        <a:t>ترتیبی اتخاذ گردد که کلیه زنان باردار حداکثر طی مدت یک ساعت با وسیله نقلیه معمول به خدمات زایشگاهی ایمن و استاندارد دسترسی داشته باشند</a:t>
                      </a:r>
                    </a:p>
                    <a:p>
                      <a:pPr marL="342900" indent="-342900" algn="r" rtl="1">
                        <a:buFont typeface="Wingdings" panose="05000000000000000000" pitchFamily="2" charset="2"/>
                        <a:buChar char="ü"/>
                      </a:pPr>
                      <a:r>
                        <a:rPr lang="fa-IR" sz="2000" kern="1200" baseline="0" dirty="0" smtClean="0">
                          <a:solidFill>
                            <a:srgbClr val="000000"/>
                          </a:solidFill>
                          <a:latin typeface="Vazir-light"/>
                          <a:ea typeface="+mn-ea"/>
                          <a:cs typeface="2  Mitra" panose="00000400000000000000" pitchFamily="2" charset="-78"/>
                        </a:rPr>
                        <a:t>ارتقای مهارت مامایی کشور و افزایش تعداد ماماهای فعال در بیمارستان‌ها و زایشگاه‌ها به طرق مختلف(قانون به ازای هر دو مادر در حال زایمان یک ماما در کل مدت فرایند زایمان طبیعی حاضر باشد) </a:t>
                      </a:r>
                    </a:p>
                  </a:txBody>
                  <a:tcPr/>
                </a:tc>
                <a:tc>
                  <a:txBody>
                    <a:bodyPr/>
                    <a:lstStyle/>
                    <a:p>
                      <a:pPr algn="ctr"/>
                      <a:r>
                        <a:rPr lang="fa-IR" b="1" dirty="0" smtClean="0">
                          <a:cs typeface="2  Mitra" panose="00000400000000000000" pitchFamily="2" charset="-78"/>
                        </a:rPr>
                        <a:t>49</a:t>
                      </a:r>
                      <a:endParaRPr lang="en-US" b="1" dirty="0">
                        <a:cs typeface="2  Mitra" panose="00000400000000000000" pitchFamily="2" charset="-78"/>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52806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85412394"/>
              </p:ext>
            </p:extLst>
          </p:nvPr>
        </p:nvGraphicFramePr>
        <p:xfrm>
          <a:off x="195942" y="0"/>
          <a:ext cx="11996058" cy="6882618"/>
        </p:xfrm>
        <a:graphic>
          <a:graphicData uri="http://schemas.openxmlformats.org/drawingml/2006/table">
            <a:tbl>
              <a:tblPr firstRow="1" bandRow="1">
                <a:tableStyleId>{5C22544A-7EE6-4342-B048-85BDC9FD1C3A}</a:tableStyleId>
              </a:tblPr>
              <a:tblGrid>
                <a:gridCol w="11200056">
                  <a:extLst>
                    <a:ext uri="{9D8B030D-6E8A-4147-A177-3AD203B41FA5}">
                      <a16:colId xmlns:a16="http://schemas.microsoft.com/office/drawing/2014/main" val="20000"/>
                    </a:ext>
                  </a:extLst>
                </a:gridCol>
                <a:gridCol w="796002">
                  <a:extLst>
                    <a:ext uri="{9D8B030D-6E8A-4147-A177-3AD203B41FA5}">
                      <a16:colId xmlns:a16="http://schemas.microsoft.com/office/drawing/2014/main" val="20001"/>
                    </a:ext>
                  </a:extLst>
                </a:gridCol>
              </a:tblGrid>
              <a:tr h="615462">
                <a:tc>
                  <a:txBody>
                    <a:bodyPr/>
                    <a:lstStyle/>
                    <a:p>
                      <a:pPr algn="ctr"/>
                      <a:r>
                        <a:rPr lang="fa-IR" b="1" dirty="0" smtClean="0">
                          <a:cs typeface="2  Mitra" panose="00000400000000000000" pitchFamily="2" charset="-78"/>
                        </a:rPr>
                        <a:t>موضوع </a:t>
                      </a:r>
                      <a:endParaRPr lang="en-US" b="1" dirty="0">
                        <a:cs typeface="2  Mitra" panose="00000400000000000000" pitchFamily="2" charset="-78"/>
                      </a:endParaRPr>
                    </a:p>
                  </a:txBody>
                  <a:tcPr/>
                </a:tc>
                <a:tc>
                  <a:txBody>
                    <a:bodyPr/>
                    <a:lstStyle/>
                    <a:p>
                      <a:pPr algn="ctr"/>
                      <a:r>
                        <a:rPr lang="fa-IR" b="1" dirty="0" smtClean="0">
                          <a:cs typeface="2  Mitra" panose="00000400000000000000" pitchFamily="2" charset="-78"/>
                        </a:rPr>
                        <a:t>بند</a:t>
                      </a:r>
                      <a:r>
                        <a:rPr lang="fa-IR" b="1" baseline="0" dirty="0" smtClean="0">
                          <a:cs typeface="2  Mitra" panose="00000400000000000000" pitchFamily="2" charset="-78"/>
                        </a:rPr>
                        <a:t> مرتبط </a:t>
                      </a:r>
                      <a:endParaRPr lang="en-US" b="1" dirty="0">
                        <a:cs typeface="2  Mitra" panose="00000400000000000000" pitchFamily="2" charset="-78"/>
                      </a:endParaRPr>
                    </a:p>
                  </a:txBody>
                  <a:tcPr/>
                </a:tc>
                <a:extLst>
                  <a:ext uri="{0D108BD9-81ED-4DB2-BD59-A6C34878D82A}">
                    <a16:rowId xmlns:a16="http://schemas.microsoft.com/office/drawing/2014/main" val="10000"/>
                  </a:ext>
                </a:extLst>
              </a:tr>
              <a:tr h="6242538">
                <a:tc>
                  <a:txBody>
                    <a:bodyPr/>
                    <a:lstStyle/>
                    <a:p>
                      <a:pPr marL="342900" indent="-342900" algn="r" rtl="1">
                        <a:buFont typeface="Arial" panose="020B0604020202020204" pitchFamily="34" charset="0"/>
                        <a:buChar char="•"/>
                      </a:pPr>
                      <a:r>
                        <a:rPr lang="fa-IR" sz="2000" b="0" dirty="0" smtClean="0">
                          <a:solidFill>
                            <a:srgbClr val="000000"/>
                          </a:solidFill>
                          <a:latin typeface="Vazir-light"/>
                          <a:cs typeface="2  Mitra" panose="00000400000000000000" pitchFamily="2" charset="-78"/>
                        </a:rPr>
                        <a:t>کاهش سالانه پنج درصد (۵%) از میزان زایمان غیرطبیعی نسبت به نرخ کل زایمان در کشور تا رسیدن به نرخ میانگین جهانی</a:t>
                      </a:r>
                    </a:p>
                    <a:p>
                      <a:pPr marL="342900" indent="-342900" algn="r" rtl="1">
                        <a:buFont typeface="Arial" panose="020B0604020202020204" pitchFamily="34" charset="0"/>
                        <a:buChar char="•"/>
                      </a:pPr>
                      <a:r>
                        <a:rPr lang="fa-IR" sz="2000" b="0" dirty="0" smtClean="0">
                          <a:solidFill>
                            <a:srgbClr val="000000"/>
                          </a:solidFill>
                          <a:latin typeface="Vazir-light"/>
                          <a:cs typeface="2  Mitra" panose="00000400000000000000" pitchFamily="2" charset="-78"/>
                        </a:rPr>
                        <a:t>یکپارچه سازی سیاست‌های ترویج زایمان طبیعی و کاهش زایمان غیرطبیعی در حوزه‌های بهداشت، درمان، آموزش، پژوهش، غذا، دارو، خدمات بیمه‌ای و برقراری ارتباط منطقی بین آن‌ها</a:t>
                      </a:r>
                    </a:p>
                    <a:p>
                      <a:pPr marL="342900" indent="-342900" algn="r" rtl="1">
                        <a:buFont typeface="Arial" panose="020B0604020202020204" pitchFamily="34" charset="0"/>
                        <a:buChar char="•"/>
                      </a:pPr>
                      <a:r>
                        <a:rPr lang="fa-IR" sz="2000" b="0" dirty="0" smtClean="0">
                          <a:solidFill>
                            <a:srgbClr val="000000"/>
                          </a:solidFill>
                          <a:latin typeface="Vazir-light"/>
                          <a:cs typeface="2  Mitra" panose="00000400000000000000" pitchFamily="2" charset="-78"/>
                        </a:rPr>
                        <a:t>آموزش و فرهنگ‌سازی برای زایمان طبیعی و آموزش‌های فردی به مادر باردار و خانواده</a:t>
                      </a:r>
                    </a:p>
                    <a:p>
                      <a:pPr marL="342900" indent="-342900" algn="r" rtl="1">
                        <a:buFont typeface="Arial" panose="020B0604020202020204" pitchFamily="34" charset="0"/>
                        <a:buChar char="•"/>
                      </a:pPr>
                      <a:r>
                        <a:rPr lang="fa-IR" sz="2000" b="0" dirty="0" smtClean="0">
                          <a:solidFill>
                            <a:srgbClr val="000000"/>
                          </a:solidFill>
                          <a:latin typeface="Vazir-light"/>
                          <a:cs typeface="2  Mitra" panose="00000400000000000000" pitchFamily="2" charset="-78"/>
                        </a:rPr>
                        <a:t>برقراری نظام تضمین کیفیت مهارت آموزی و ارایه خدمات مراقبت بارداری و زایمان در قالب کار گروهی توسط ماماها، پزشکان و متخصصان زنان و زایمان، اطفال، بیهوشی و بقیه کارکنان مرتبط</a:t>
                      </a:r>
                    </a:p>
                    <a:p>
                      <a:pPr marL="342900" indent="-342900" algn="r" rtl="1">
                        <a:buFont typeface="Arial" panose="020B0604020202020204" pitchFamily="34" charset="0"/>
                        <a:buChar char="•"/>
                      </a:pPr>
                      <a:r>
                        <a:rPr lang="fa-IR" sz="2000" b="0" dirty="0" smtClean="0">
                          <a:solidFill>
                            <a:srgbClr val="000000"/>
                          </a:solidFill>
                          <a:latin typeface="Vazir-light"/>
                          <a:cs typeface="2  Mitra" panose="00000400000000000000" pitchFamily="2" charset="-78"/>
                        </a:rPr>
                        <a:t>پذیرش دستیار زنان و زایمان متناسب با سهمیه مناطق با اولویت مناطق محروم و ممانعت از خروج متخصصان از محل تعیین شده در زمان پذیرش سهمیه مناطق</a:t>
                      </a:r>
                    </a:p>
                    <a:p>
                      <a:pPr marL="342900" indent="-342900" algn="r" rtl="1">
                        <a:buFont typeface="Arial" panose="020B0604020202020204" pitchFamily="34" charset="0"/>
                        <a:buChar char="•"/>
                      </a:pPr>
                      <a:r>
                        <a:rPr lang="fa-IR" sz="2000" b="0" dirty="0" smtClean="0">
                          <a:solidFill>
                            <a:srgbClr val="000000"/>
                          </a:solidFill>
                          <a:latin typeface="Vazir-light"/>
                          <a:cs typeface="2  Mitra" panose="00000400000000000000" pitchFamily="2" charset="-78"/>
                        </a:rPr>
                        <a:t>اصلاح تعرفه‌ها و کارانه در جهت افزایش زایمان طبیعی در چهارچوب قوانین و مقررات</a:t>
                      </a:r>
                    </a:p>
                    <a:p>
                      <a:pPr marL="342900" indent="-342900" algn="r" rtl="1">
                        <a:buFont typeface="Arial" panose="020B0604020202020204" pitchFamily="34" charset="0"/>
                        <a:buChar char="•"/>
                      </a:pPr>
                      <a:r>
                        <a:rPr lang="fa-IR" sz="2000" b="0" dirty="0" smtClean="0">
                          <a:solidFill>
                            <a:srgbClr val="000000"/>
                          </a:solidFill>
                          <a:latin typeface="Vazir-light"/>
                          <a:cs typeface="2  Mitra" panose="00000400000000000000" pitchFamily="2" charset="-78"/>
                        </a:rPr>
                        <a:t>ممنوعیت پرداخت بیمه در موارد زایمان به روش جراحی، خارج از دستورالعمل‌های ابلاغی وزارت بهداشت، درمان و آموزش پزشکی مگر در مواردی که بیمه‌گر قبل از لازم‌الاجرا شدن این قانون متعهد به پرداخت بوده باشد</a:t>
                      </a:r>
                    </a:p>
                    <a:p>
                      <a:pPr marL="342900" indent="-342900" algn="r" rtl="1">
                        <a:buFont typeface="Arial" panose="020B0604020202020204" pitchFamily="34" charset="0"/>
                        <a:buChar char="•"/>
                      </a:pPr>
                      <a:r>
                        <a:rPr lang="fa-IR" sz="2000" b="0" dirty="0" smtClean="0">
                          <a:solidFill>
                            <a:srgbClr val="000000"/>
                          </a:solidFill>
                          <a:latin typeface="Vazir-light"/>
                          <a:cs typeface="2  Mitra" panose="00000400000000000000" pitchFamily="2" charset="-78"/>
                        </a:rPr>
                        <a:t>توسعه منظم و منسجم زایمان‌های بدون درد با تجهیز بیمارستان‌های دانشگاه‌های علوم پزشکی و تأمین متخصص و کاردان و کارشناس بیهوشی و مانند آن به عنوان جایگزین زایمان به روش جراحی به میزان سالانه پنج درصد (۵%) افزایش، نسبت به سال پایه و تأثیرگذاری آن بر شاخص‌ای اعتبارسنجی بیمارستان‌ها.</a:t>
                      </a:r>
                    </a:p>
                    <a:p>
                      <a:pPr marL="342900" indent="-342900" algn="r" rtl="1">
                        <a:buFont typeface="Arial" panose="020B0604020202020204" pitchFamily="34" charset="0"/>
                        <a:buChar char="•"/>
                      </a:pPr>
                      <a:r>
                        <a:rPr lang="fa-IR" sz="2000" b="0" dirty="0" smtClean="0">
                          <a:solidFill>
                            <a:srgbClr val="000000"/>
                          </a:solidFill>
                          <a:latin typeface="Vazir-light"/>
                          <a:cs typeface="2  Mitra" panose="00000400000000000000" pitchFamily="2" charset="-78"/>
                        </a:rPr>
                        <a:t>ارتقای کیفیت مراقبت‌های بارداری در راستای فرزندآوری و زایمان طبیعی، مبتنی بر پرونده الکترونیک یکپارچه و برخط سلامت با امکان دسترسی در کلیه بخش‌های بهداشت و درمان دولتی و غیردولتی، بر اساس استقرار راهنماهای بالینی سلامت مادر و جنین و با رعایت سطح‌بندی خدمات</a:t>
                      </a:r>
                    </a:p>
                    <a:p>
                      <a:pPr marL="342900" indent="-342900" algn="r" rtl="1">
                        <a:buFont typeface="Arial" panose="020B0604020202020204" pitchFamily="34" charset="0"/>
                        <a:buChar char="•"/>
                      </a:pPr>
                      <a:r>
                        <a:rPr lang="fa-IR" sz="2000" b="0" dirty="0" smtClean="0">
                          <a:solidFill>
                            <a:srgbClr val="000000"/>
                          </a:solidFill>
                          <a:latin typeface="Vazir-light"/>
                          <a:cs typeface="2  Mitra" panose="00000400000000000000" pitchFamily="2" charset="-78"/>
                        </a:rPr>
                        <a:t>ارزشیابی عملکرد کارکنان بهداشتی-درمانی بر حسب میزان رضایت مادران و پرداخت کارانه بر اساس آن </a:t>
                      </a:r>
                    </a:p>
                    <a:p>
                      <a:pPr marL="342900" indent="-342900" algn="r" rtl="1">
                        <a:buFont typeface="Arial" panose="020B0604020202020204" pitchFamily="34" charset="0"/>
                        <a:buChar char="•"/>
                      </a:pPr>
                      <a:r>
                        <a:rPr lang="fa-IR" sz="2000" b="0" dirty="0" smtClean="0">
                          <a:solidFill>
                            <a:srgbClr val="000000"/>
                          </a:solidFill>
                          <a:latin typeface="Vazir-light"/>
                          <a:cs typeface="2  Mitra" panose="00000400000000000000" pitchFamily="2" charset="-78"/>
                        </a:rPr>
                        <a:t> قرار دادن عملکرد بیمارستان‌ها را در زمینه کاهش سالانه پنج درصد (۵%) از میزان زایمان به روش جراحی نسبت به نرخ کل زایمان با رعایت موازین علمی در جهت حفظ سلامت مادر و جنین به عنوان پی‌نیاز اعتباربخشی به بیمارستان‌ها </a:t>
                      </a:r>
                    </a:p>
                    <a:p>
                      <a:pPr marL="342900" indent="-342900" algn="r" defTabSz="914400" rtl="1" eaLnBrk="1" latinLnBrk="0" hangingPunct="1">
                        <a:buFont typeface="Arial" panose="020B0604020202020204" pitchFamily="34" charset="0"/>
                        <a:buChar char="•"/>
                      </a:pPr>
                      <a:r>
                        <a:rPr lang="fa-IR" sz="2000" b="0" kern="1200" dirty="0" smtClean="0">
                          <a:solidFill>
                            <a:srgbClr val="000000"/>
                          </a:solidFill>
                          <a:latin typeface="Vazir-light"/>
                          <a:ea typeface="+mn-ea"/>
                          <a:cs typeface="2  Mitra" panose="00000400000000000000" pitchFamily="2" charset="-78"/>
                        </a:rPr>
                        <a:t> تعیین پنج درصد (۵%) از بودجه‌های عمرانی خود را به بهبود کیفیت محیط‌های زایشگاهی از نظر فیزیکی و بهداشتی</a:t>
                      </a:r>
                    </a:p>
                  </a:txBody>
                  <a:tcPr/>
                </a:tc>
                <a:tc>
                  <a:txBody>
                    <a:bodyPr/>
                    <a:lstStyle/>
                    <a:p>
                      <a:pPr algn="ctr"/>
                      <a:r>
                        <a:rPr lang="fa-IR" b="1" dirty="0" smtClean="0">
                          <a:cs typeface="2  Mitra" panose="00000400000000000000" pitchFamily="2" charset="-78"/>
                        </a:rPr>
                        <a:t>50</a:t>
                      </a:r>
                      <a:endParaRPr lang="en-US" b="1" dirty="0">
                        <a:cs typeface="2  Mitra" panose="00000400000000000000" pitchFamily="2" charset="-78"/>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38573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228" y="0"/>
            <a:ext cx="10515600" cy="832757"/>
          </a:xfrm>
        </p:spPr>
        <p:txBody>
          <a:bodyPr>
            <a:normAutofit/>
          </a:bodyPr>
          <a:lstStyle/>
          <a:p>
            <a:pPr algn="ctr"/>
            <a:r>
              <a:rPr lang="fa-IR" sz="3200" b="1" dirty="0" smtClean="0">
                <a:cs typeface="2  Mitra" panose="00000400000000000000" pitchFamily="2" charset="-78"/>
              </a:rPr>
              <a:t>خلاصه ای از قوانین مرتبط با وزرات بهدشت درمان و آموزش پزشکی </a:t>
            </a:r>
            <a:endParaRPr lang="en-US" sz="3200" b="1" dirty="0">
              <a:cs typeface="2  Mitra"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18487103"/>
              </p:ext>
            </p:extLst>
          </p:nvPr>
        </p:nvGraphicFramePr>
        <p:xfrm>
          <a:off x="146957" y="832757"/>
          <a:ext cx="11353801" cy="5821680"/>
        </p:xfrm>
        <a:graphic>
          <a:graphicData uri="http://schemas.openxmlformats.org/drawingml/2006/table">
            <a:tbl>
              <a:tblPr firstRow="1" bandRow="1">
                <a:tableStyleId>{5C22544A-7EE6-4342-B048-85BDC9FD1C3A}</a:tableStyleId>
              </a:tblPr>
              <a:tblGrid>
                <a:gridCol w="10228749">
                  <a:extLst>
                    <a:ext uri="{9D8B030D-6E8A-4147-A177-3AD203B41FA5}">
                      <a16:colId xmlns:a16="http://schemas.microsoft.com/office/drawing/2014/main" val="20000"/>
                    </a:ext>
                  </a:extLst>
                </a:gridCol>
                <a:gridCol w="1125052">
                  <a:extLst>
                    <a:ext uri="{9D8B030D-6E8A-4147-A177-3AD203B41FA5}">
                      <a16:colId xmlns:a16="http://schemas.microsoft.com/office/drawing/2014/main" val="20001"/>
                    </a:ext>
                  </a:extLst>
                </a:gridCol>
              </a:tblGrid>
              <a:tr h="365655">
                <a:tc>
                  <a:txBody>
                    <a:bodyPr/>
                    <a:lstStyle/>
                    <a:p>
                      <a:pPr algn="ctr"/>
                      <a:r>
                        <a:rPr lang="fa-IR" b="1" dirty="0" smtClean="0">
                          <a:cs typeface="2  Mitra" panose="00000400000000000000" pitchFamily="2" charset="-78"/>
                        </a:rPr>
                        <a:t>موضوع </a:t>
                      </a:r>
                      <a:endParaRPr lang="en-US" b="1" dirty="0">
                        <a:cs typeface="2  Mitra" panose="00000400000000000000" pitchFamily="2" charset="-78"/>
                      </a:endParaRPr>
                    </a:p>
                  </a:txBody>
                  <a:tcPr/>
                </a:tc>
                <a:tc>
                  <a:txBody>
                    <a:bodyPr/>
                    <a:lstStyle/>
                    <a:p>
                      <a:pPr algn="ctr"/>
                      <a:r>
                        <a:rPr lang="fa-IR" b="1" dirty="0" smtClean="0">
                          <a:cs typeface="2  Mitra" panose="00000400000000000000" pitchFamily="2" charset="-78"/>
                        </a:rPr>
                        <a:t>بند</a:t>
                      </a:r>
                      <a:r>
                        <a:rPr lang="fa-IR" b="1" baseline="0" dirty="0" smtClean="0">
                          <a:cs typeface="2  Mitra" panose="00000400000000000000" pitchFamily="2" charset="-78"/>
                        </a:rPr>
                        <a:t> مرتبط </a:t>
                      </a:r>
                      <a:endParaRPr lang="en-US" b="1" dirty="0">
                        <a:cs typeface="2  Mitra" panose="00000400000000000000" pitchFamily="2" charset="-78"/>
                      </a:endParaRPr>
                    </a:p>
                  </a:txBody>
                  <a:tcPr/>
                </a:tc>
                <a:extLst>
                  <a:ext uri="{0D108BD9-81ED-4DB2-BD59-A6C34878D82A}">
                    <a16:rowId xmlns:a16="http://schemas.microsoft.com/office/drawing/2014/main" val="10000"/>
                  </a:ext>
                </a:extLst>
              </a:tr>
              <a:tr h="1218112">
                <a:tc>
                  <a:txBody>
                    <a:bodyPr/>
                    <a:lstStyle/>
                    <a:p>
                      <a:pPr marL="342900" indent="-342900" algn="r" rtl="1">
                        <a:buFont typeface="Arial" panose="020B0604020202020204" pitchFamily="34" charset="0"/>
                        <a:buChar char="•"/>
                      </a:pPr>
                      <a:r>
                        <a:rPr lang="fa-IR" sz="2000" b="0" dirty="0" smtClean="0">
                          <a:solidFill>
                            <a:srgbClr val="000000"/>
                          </a:solidFill>
                          <a:latin typeface="Vazir-light"/>
                          <a:cs typeface="2  Mitra" panose="00000400000000000000" pitchFamily="2" charset="-78"/>
                        </a:rPr>
                        <a:t>ممنوع بودن هرگونه توزیع رایگان یا یارانه‌ای اقلام مرتبط با پیشگیری از بارداری و کار گذاشتن اقلام پیشگیری و تشویق به استفاده از آن‌ها در شبکه بهداشتی درمانی وابسته به دانشگاه‌های علوم پزشکی</a:t>
                      </a:r>
                    </a:p>
                    <a:p>
                      <a:pPr marL="342900" indent="-342900" algn="r" rtl="1">
                        <a:buFont typeface="Arial" panose="020B0604020202020204" pitchFamily="34" charset="0"/>
                        <a:buChar char="•"/>
                      </a:pPr>
                      <a:r>
                        <a:rPr lang="fa-IR" sz="2000" b="0" dirty="0" smtClean="0">
                          <a:solidFill>
                            <a:srgbClr val="000000"/>
                          </a:solidFill>
                          <a:latin typeface="Vazir-light"/>
                          <a:cs typeface="2  Mitra" panose="00000400000000000000" pitchFamily="2" charset="-78"/>
                        </a:rPr>
                        <a:t>هرگونه ارایه داروهای جلوگیری از بارداری در داروخانه‌های سراسر کشور و شبکه بهداشت و کار گذاشتن اقلام پیشگیری، باید با تجویز پزشک باشد</a:t>
                      </a:r>
                      <a:endParaRPr lang="fa-IR" sz="2000" b="0" dirty="0" smtClean="0">
                        <a:cs typeface="2  Mitra" panose="00000400000000000000" pitchFamily="2" charset="-78"/>
                      </a:endParaRPr>
                    </a:p>
                  </a:txBody>
                  <a:tcPr/>
                </a:tc>
                <a:tc>
                  <a:txBody>
                    <a:bodyPr/>
                    <a:lstStyle/>
                    <a:p>
                      <a:pPr algn="ctr"/>
                      <a:r>
                        <a:rPr lang="fa-IR" b="1" dirty="0" smtClean="0">
                          <a:cs typeface="2  Mitra" panose="00000400000000000000" pitchFamily="2" charset="-78"/>
                        </a:rPr>
                        <a:t>51</a:t>
                      </a:r>
                      <a:endParaRPr lang="en-US" b="1" dirty="0">
                        <a:cs typeface="2  Mitra" panose="00000400000000000000" pitchFamily="2" charset="-78"/>
                      </a:endParaRPr>
                    </a:p>
                  </a:txBody>
                  <a:tcPr/>
                </a:tc>
                <a:extLst>
                  <a:ext uri="{0D108BD9-81ED-4DB2-BD59-A6C34878D82A}">
                    <a16:rowId xmlns:a16="http://schemas.microsoft.com/office/drawing/2014/main" val="10001"/>
                  </a:ext>
                </a:extLst>
              </a:tr>
              <a:tr h="691238">
                <a:tc>
                  <a:txBody>
                    <a:bodyPr/>
                    <a:lstStyle/>
                    <a:p>
                      <a:pPr marL="342900" indent="-342900" algn="r" rtl="1">
                        <a:buFont typeface="Wingdings" panose="05000000000000000000" pitchFamily="2" charset="2"/>
                        <a:buChar char="v"/>
                      </a:pPr>
                      <a:r>
                        <a:rPr lang="fa-IR" sz="2000" b="0" dirty="0" smtClean="0">
                          <a:cs typeface="2  Mitra" panose="00000400000000000000" pitchFamily="2" charset="-78"/>
                        </a:rPr>
                        <a:t>ممنوع بودن</a:t>
                      </a:r>
                      <a:r>
                        <a:rPr lang="fa-IR" sz="2000" b="0" baseline="0" dirty="0" smtClean="0">
                          <a:cs typeface="2  Mitra" panose="00000400000000000000" pitchFamily="2" charset="-78"/>
                        </a:rPr>
                        <a:t> عقیم‌سازی دائم زنان و مردان و یا مواردی که احتمال برگشت‌پذیری در آن‌ها ضعیف یا بسیار دشوار باشد </a:t>
                      </a:r>
                    </a:p>
                    <a:p>
                      <a:pPr marL="342900" indent="-342900" algn="r" rtl="1">
                        <a:buFont typeface="Wingdings" panose="05000000000000000000" pitchFamily="2" charset="2"/>
                        <a:buChar char="v"/>
                      </a:pPr>
                      <a:r>
                        <a:rPr lang="fa-IR" sz="2000" b="0" dirty="0" smtClean="0">
                          <a:cs typeface="2  Mitra" panose="00000400000000000000" pitchFamily="2" charset="-78"/>
                        </a:rPr>
                        <a:t>عقیم‌سازی زنان در مواردی که بارداری برای مادر خطر جانی دارد یا ضرر مهم همچون عوارض جمی جدی یا حرج (مشقت شدید غیر قابل تحمل) چه در دوران بارداری چه بعد از زایمان ایجاد می‌کند و راه دیگری هم وجود نداشته باشد و دفع ضرر یا جرح مذکور با پیشگیری‌های موقت امکان‌پذیر نباشد، از این امر مستثنی می‌باشد</a:t>
                      </a:r>
                    </a:p>
                  </a:txBody>
                  <a:tcPr/>
                </a:tc>
                <a:tc>
                  <a:txBody>
                    <a:bodyPr/>
                    <a:lstStyle/>
                    <a:p>
                      <a:pPr algn="ctr"/>
                      <a:r>
                        <a:rPr lang="fa-IR" b="1" dirty="0" smtClean="0">
                          <a:cs typeface="2  Mitra" panose="00000400000000000000" pitchFamily="2" charset="-78"/>
                        </a:rPr>
                        <a:t>52</a:t>
                      </a:r>
                      <a:endParaRPr lang="en-US" b="1" dirty="0">
                        <a:cs typeface="2  Mitra" panose="00000400000000000000" pitchFamily="2" charset="-78"/>
                      </a:endParaRPr>
                    </a:p>
                  </a:txBody>
                  <a:tcPr/>
                </a:tc>
                <a:extLst>
                  <a:ext uri="{0D108BD9-81ED-4DB2-BD59-A6C34878D82A}">
                    <a16:rowId xmlns:a16="http://schemas.microsoft.com/office/drawing/2014/main" val="10002"/>
                  </a:ext>
                </a:extLst>
              </a:tr>
              <a:tr h="991776">
                <a:tc>
                  <a:txBody>
                    <a:bodyPr/>
                    <a:lstStyle/>
                    <a:p>
                      <a:pPr marL="342900" indent="-342900" algn="r" rtl="1">
                        <a:buFont typeface="Wingdings" panose="05000000000000000000" pitchFamily="2" charset="2"/>
                        <a:buChar char="q"/>
                      </a:pPr>
                      <a:r>
                        <a:rPr lang="fa-IR" sz="2000" b="0" dirty="0" smtClean="0">
                          <a:cs typeface="2  Mitra" panose="00000400000000000000" pitchFamily="2" charset="-78"/>
                        </a:rPr>
                        <a:t> حذف</a:t>
                      </a:r>
                      <a:r>
                        <a:rPr lang="fa-IR" sz="2000" b="0" baseline="0" dirty="0" smtClean="0">
                          <a:cs typeface="2  Mitra" panose="00000400000000000000" pitchFamily="2" charset="-78"/>
                        </a:rPr>
                        <a:t> کلیه دستورالعمل‌های صادره مرتبط با بارداری و سلامت مادر و جنین که پزشکان و کارکنان بهداشتی-درمانی یا مادران را به سقط جنین توصیه کرده یا سوق می‌دهد</a:t>
                      </a:r>
                    </a:p>
                    <a:p>
                      <a:pPr marL="342900" indent="-342900" algn="r" rtl="1">
                        <a:buFont typeface="Wingdings" panose="05000000000000000000" pitchFamily="2" charset="2"/>
                        <a:buChar char="q"/>
                      </a:pPr>
                      <a:r>
                        <a:rPr lang="fa-IR" sz="2000" b="0" dirty="0" smtClean="0">
                          <a:cs typeface="2  Mitra" panose="00000400000000000000" pitchFamily="2" charset="-78"/>
                        </a:rPr>
                        <a:t>استانداردسازی چگونگی تجویز و عملکرد پزشکان و سایر ارایه دهندگان خدمات، آموزش مؤثر و قانونمند آن‌ها، پایش و ارزشیابی عملکرد و صدور یا لغو مجوزهای خدمت مربوط در اجرای مفاد این ماده؛</a:t>
                      </a:r>
                    </a:p>
                    <a:p>
                      <a:pPr marL="342900" indent="-342900" algn="r" rtl="1">
                        <a:buFont typeface="Wingdings" panose="05000000000000000000" pitchFamily="2" charset="2"/>
                        <a:buChar char="q"/>
                      </a:pPr>
                      <a:r>
                        <a:rPr lang="fa-IR" sz="2000" b="0" dirty="0" smtClean="0">
                          <a:cs typeface="2  Mitra" panose="00000400000000000000" pitchFamily="2" charset="-78"/>
                        </a:rPr>
                        <a:t>اصلاح روش‌های غربالگری و تشخیصی و عملکرد مورد استفاده برای مادر و جنین در جهت حفظ آن‌ها و منتفی کردن احتمال خطر برای آن‌ها و به استاندارد روز رساندن مقادیر مثبت و منفی کاذب نتایج و تفاسیر آزمایش‌ها و تصویربرداری‌ها با رعایت شاخص‌های به‌روز و استانداردهای علمی و تعیین مسؤولیت تجویز کننده و انجام دهنده خدمات؛</a:t>
                      </a:r>
                    </a:p>
                    <a:p>
                      <a:pPr marL="342900" indent="-342900" algn="r" rtl="1">
                        <a:buFont typeface="Wingdings" panose="05000000000000000000" pitchFamily="2" charset="2"/>
                        <a:buChar char="q"/>
                      </a:pPr>
                      <a:r>
                        <a:rPr lang="fa-IR" sz="2000" b="0" dirty="0" smtClean="0">
                          <a:cs typeface="2  Mitra" panose="00000400000000000000" pitchFamily="2" charset="-78"/>
                        </a:rPr>
                        <a:t>تعیین آیین‌نامه تصدیق آزمایشگاه‌ها و مراکز تصویربرداری عامل آزمایش‌ها و تصویربرداری‌های مجاز غربالگری ناهنجاری جنین با رعایت شاخص‌های بند (۱) و (۲) با تبیین نحوه ارزشیابی منظم از آن‌ها و چگونگی پاسخگویی آنان</a:t>
                      </a:r>
                      <a:r>
                        <a:rPr lang="fa-IR" sz="2000" b="0" baseline="0" dirty="0" smtClean="0">
                          <a:cs typeface="2  Mitra" panose="00000400000000000000" pitchFamily="2" charset="-78"/>
                        </a:rPr>
                        <a:t> با رعایت تبصره های مرتبط با آن </a:t>
                      </a:r>
                      <a:endParaRPr lang="fa-IR" sz="2000" b="0" dirty="0" smtClean="0">
                        <a:cs typeface="2  Mitra" panose="00000400000000000000" pitchFamily="2" charset="-78"/>
                      </a:endParaRPr>
                    </a:p>
                  </a:txBody>
                  <a:tcPr/>
                </a:tc>
                <a:tc>
                  <a:txBody>
                    <a:bodyPr/>
                    <a:lstStyle/>
                    <a:p>
                      <a:pPr algn="ctr"/>
                      <a:r>
                        <a:rPr lang="fa-IR" b="1" dirty="0" smtClean="0">
                          <a:cs typeface="2  Mitra" panose="00000400000000000000" pitchFamily="2" charset="-78"/>
                        </a:rPr>
                        <a:t>53</a:t>
                      </a:r>
                      <a:endParaRPr lang="en-US" b="1" dirty="0">
                        <a:cs typeface="2  Mitra" panose="00000400000000000000" pitchFamily="2" charset="-78"/>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7299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956645" y="2888719"/>
            <a:ext cx="4026089" cy="523220"/>
          </a:xfrm>
          <a:prstGeom prst="rect">
            <a:avLst/>
          </a:prstGeom>
          <a:noFill/>
        </p:spPr>
        <p:txBody>
          <a:bodyPr wrap="square" rtlCol="0">
            <a:spAutoFit/>
          </a:bodyPr>
          <a:lstStyle/>
          <a:p>
            <a:pPr algn="ctr"/>
            <a:r>
              <a:rPr lang="fa-IR" sz="2800" dirty="0" smtClean="0">
                <a:solidFill>
                  <a:srgbClr val="FF0000"/>
                </a:solidFill>
                <a:cs typeface="2  Titr" panose="00000700000000000000" pitchFamily="2" charset="-78"/>
              </a:rPr>
              <a:t>ابلاغ رییس محترم مجلس </a:t>
            </a:r>
            <a:endParaRPr lang="en-US" sz="2800" dirty="0">
              <a:solidFill>
                <a:srgbClr val="FF0000"/>
              </a:solidFill>
              <a:cs typeface="2  Titr" panose="00000700000000000000" pitchFamily="2" charset="-78"/>
            </a:endParaRPr>
          </a:p>
        </p:txBody>
      </p:sp>
      <p:pic>
        <p:nvPicPr>
          <p:cNvPr id="4" name="Content Placeholder 3" descr="102795 - Windows Photo Viewer"/>
          <p:cNvPicPr>
            <a:picLocks noGrp="1" noChangeAspect="1"/>
          </p:cNvPicPr>
          <p:nvPr>
            <p:ph idx="1"/>
          </p:nvPr>
        </p:nvPicPr>
        <p:blipFill rotWithShape="1">
          <a:blip r:embed="rId2">
            <a:extLst>
              <a:ext uri="{28A0092B-C50C-407E-A947-70E740481C1C}">
                <a14:useLocalDpi xmlns:a14="http://schemas.microsoft.com/office/drawing/2010/main" val="0"/>
              </a:ext>
            </a:extLst>
          </a:blip>
          <a:srcRect l="35197" t="7914" r="35254" b="15870"/>
          <a:stretch/>
        </p:blipFill>
        <p:spPr>
          <a:xfrm>
            <a:off x="1105469" y="559558"/>
            <a:ext cx="6851176" cy="5704763"/>
          </a:xfrm>
        </p:spPr>
      </p:pic>
    </p:spTree>
    <p:extLst>
      <p:ext uri="{BB962C8B-B14F-4D97-AF65-F5344CB8AC3E}">
        <p14:creationId xmlns:p14="http://schemas.microsoft.com/office/powerpoint/2010/main" val="703759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228" y="0"/>
            <a:ext cx="10515600" cy="832757"/>
          </a:xfrm>
        </p:spPr>
        <p:txBody>
          <a:bodyPr>
            <a:normAutofit/>
          </a:bodyPr>
          <a:lstStyle/>
          <a:p>
            <a:pPr algn="ctr"/>
            <a:r>
              <a:rPr lang="fa-IR" sz="3200" b="1" dirty="0" smtClean="0">
                <a:cs typeface="2  Mitra" panose="00000400000000000000" pitchFamily="2" charset="-78"/>
              </a:rPr>
              <a:t>خلاصه ای از قوانین مرتبط با وزرات بهدشت درمان و آموزش پزشکی </a:t>
            </a:r>
            <a:endParaRPr lang="en-US" sz="3200" b="1" dirty="0">
              <a:cs typeface="2  Mitra"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0458396"/>
              </p:ext>
            </p:extLst>
          </p:nvPr>
        </p:nvGraphicFramePr>
        <p:xfrm>
          <a:off x="146957" y="832757"/>
          <a:ext cx="11353801" cy="5150032"/>
        </p:xfrm>
        <a:graphic>
          <a:graphicData uri="http://schemas.openxmlformats.org/drawingml/2006/table">
            <a:tbl>
              <a:tblPr firstRow="1" bandRow="1">
                <a:tableStyleId>{5C22544A-7EE6-4342-B048-85BDC9FD1C3A}</a:tableStyleId>
              </a:tblPr>
              <a:tblGrid>
                <a:gridCol w="10228749">
                  <a:extLst>
                    <a:ext uri="{9D8B030D-6E8A-4147-A177-3AD203B41FA5}">
                      <a16:colId xmlns:a16="http://schemas.microsoft.com/office/drawing/2014/main" val="20000"/>
                    </a:ext>
                  </a:extLst>
                </a:gridCol>
                <a:gridCol w="1125052">
                  <a:extLst>
                    <a:ext uri="{9D8B030D-6E8A-4147-A177-3AD203B41FA5}">
                      <a16:colId xmlns:a16="http://schemas.microsoft.com/office/drawing/2014/main" val="20001"/>
                    </a:ext>
                  </a:extLst>
                </a:gridCol>
              </a:tblGrid>
              <a:tr h="365655">
                <a:tc>
                  <a:txBody>
                    <a:bodyPr/>
                    <a:lstStyle/>
                    <a:p>
                      <a:pPr algn="ctr"/>
                      <a:r>
                        <a:rPr lang="fa-IR" b="1" dirty="0" smtClean="0">
                          <a:cs typeface="2  Mitra" panose="00000400000000000000" pitchFamily="2" charset="-78"/>
                        </a:rPr>
                        <a:t>موضوع </a:t>
                      </a:r>
                      <a:endParaRPr lang="en-US" b="1" dirty="0">
                        <a:cs typeface="2  Mitra" panose="00000400000000000000" pitchFamily="2" charset="-78"/>
                      </a:endParaRPr>
                    </a:p>
                  </a:txBody>
                  <a:tcPr/>
                </a:tc>
                <a:tc>
                  <a:txBody>
                    <a:bodyPr/>
                    <a:lstStyle/>
                    <a:p>
                      <a:pPr algn="ctr"/>
                      <a:r>
                        <a:rPr lang="fa-IR" b="1" dirty="0" smtClean="0">
                          <a:cs typeface="2  Mitra" panose="00000400000000000000" pitchFamily="2" charset="-78"/>
                        </a:rPr>
                        <a:t>بند</a:t>
                      </a:r>
                      <a:r>
                        <a:rPr lang="fa-IR" b="1" baseline="0" dirty="0" smtClean="0">
                          <a:cs typeface="2  Mitra" panose="00000400000000000000" pitchFamily="2" charset="-78"/>
                        </a:rPr>
                        <a:t> مرتبط </a:t>
                      </a:r>
                      <a:endParaRPr lang="en-US" b="1" dirty="0">
                        <a:cs typeface="2  Mitra" panose="00000400000000000000" pitchFamily="2" charset="-78"/>
                      </a:endParaRPr>
                    </a:p>
                  </a:txBody>
                  <a:tcPr/>
                </a:tc>
                <a:extLst>
                  <a:ext uri="{0D108BD9-81ED-4DB2-BD59-A6C34878D82A}">
                    <a16:rowId xmlns:a16="http://schemas.microsoft.com/office/drawing/2014/main" val="10000"/>
                  </a:ext>
                </a:extLst>
              </a:tr>
              <a:tr h="760912">
                <a:tc>
                  <a:txBody>
                    <a:bodyPr/>
                    <a:lstStyle/>
                    <a:p>
                      <a:pPr marL="342900" indent="-342900" algn="r" rtl="1">
                        <a:buFont typeface="Arial" panose="020B0604020202020204" pitchFamily="34" charset="0"/>
                        <a:buChar char="•"/>
                      </a:pPr>
                      <a:r>
                        <a:rPr lang="fa-IR" sz="2000" b="0" kern="1200" dirty="0" smtClean="0">
                          <a:solidFill>
                            <a:schemeClr val="dk1"/>
                          </a:solidFill>
                          <a:latin typeface="+mn-lt"/>
                          <a:ea typeface="+mn-ea"/>
                          <a:cs typeface="2  Mitra" panose="00000400000000000000" pitchFamily="2" charset="-78"/>
                        </a:rPr>
                        <a:t>استقرار سامانه جامع نسبت به ثبت اطلاعات کلیه مراجعین باروری، بارداری، سقط و دلایل آن و زایمان و نحوه آن در کلیه مراکز بهداشتی، درمانی، آزمایگاه‌ها، مراکز درمان ناباروری و مراکز تصویربرداری پزشکی اعم از دولتی و غیردولتی با رعایت اصول محرمانگی</a:t>
                      </a:r>
                    </a:p>
                  </a:txBody>
                  <a:tcPr/>
                </a:tc>
                <a:tc>
                  <a:txBody>
                    <a:bodyPr/>
                    <a:lstStyle/>
                    <a:p>
                      <a:pPr algn="ctr"/>
                      <a:r>
                        <a:rPr lang="fa-IR" b="1" dirty="0" smtClean="0">
                          <a:cs typeface="2  Mitra" panose="00000400000000000000" pitchFamily="2" charset="-78"/>
                        </a:rPr>
                        <a:t>54</a:t>
                      </a:r>
                      <a:endParaRPr lang="en-US" b="1" dirty="0">
                        <a:cs typeface="2  Mitra" panose="00000400000000000000" pitchFamily="2" charset="-78"/>
                      </a:endParaRPr>
                    </a:p>
                  </a:txBody>
                  <a:tcPr/>
                </a:tc>
                <a:extLst>
                  <a:ext uri="{0D108BD9-81ED-4DB2-BD59-A6C34878D82A}">
                    <a16:rowId xmlns:a16="http://schemas.microsoft.com/office/drawing/2014/main" val="10001"/>
                  </a:ext>
                </a:extLst>
              </a:tr>
              <a:tr h="691238">
                <a:tc>
                  <a:txBody>
                    <a:bodyPr/>
                    <a:lstStyle/>
                    <a:p>
                      <a:pPr marL="342900" indent="-342900" algn="r" rtl="1">
                        <a:buFont typeface="Wingdings" panose="05000000000000000000" pitchFamily="2" charset="2"/>
                        <a:buChar char="v"/>
                      </a:pPr>
                      <a:r>
                        <a:rPr lang="fa-IR" sz="2000" b="0" dirty="0" smtClean="0">
                          <a:cs typeface="2  Mitra" panose="00000400000000000000" pitchFamily="2" charset="-78"/>
                        </a:rPr>
                        <a:t>اجرای</a:t>
                      </a:r>
                      <a:r>
                        <a:rPr lang="fa-IR" sz="2000" b="0" baseline="0" dirty="0" smtClean="0">
                          <a:cs typeface="2  Mitra" panose="00000400000000000000" pitchFamily="2" charset="-78"/>
                        </a:rPr>
                        <a:t> برنامه جامعی برای مهار، پایش، پیشگیری و کاهش سقط خودبه‌خودی جنین به صورت ادغام در شبکه بهداشت شامل آموزش عمومی اصلاح سبک زندگی و آسیب‌های وارده ناشی از تغذیه و داروها بر سلامت جنین </a:t>
                      </a:r>
                      <a:endParaRPr lang="fa-IR" sz="2000" b="0" dirty="0" smtClean="0">
                        <a:cs typeface="2  Mitra" panose="00000400000000000000" pitchFamily="2" charset="-78"/>
                      </a:endParaRPr>
                    </a:p>
                  </a:txBody>
                  <a:tcPr/>
                </a:tc>
                <a:tc>
                  <a:txBody>
                    <a:bodyPr/>
                    <a:lstStyle/>
                    <a:p>
                      <a:pPr algn="ctr"/>
                      <a:r>
                        <a:rPr lang="fa-IR" b="1" dirty="0" smtClean="0">
                          <a:cs typeface="2  Mitra" panose="00000400000000000000" pitchFamily="2" charset="-78"/>
                        </a:rPr>
                        <a:t>55</a:t>
                      </a:r>
                      <a:endParaRPr lang="en-US" b="1" dirty="0">
                        <a:cs typeface="2  Mitra" panose="00000400000000000000" pitchFamily="2" charset="-78"/>
                      </a:endParaRPr>
                    </a:p>
                  </a:txBody>
                  <a:tcPr/>
                </a:tc>
                <a:extLst>
                  <a:ext uri="{0D108BD9-81ED-4DB2-BD59-A6C34878D82A}">
                    <a16:rowId xmlns:a16="http://schemas.microsoft.com/office/drawing/2014/main" val="10002"/>
                  </a:ext>
                </a:extLst>
              </a:tr>
              <a:tr h="991776">
                <a:tc>
                  <a:txBody>
                    <a:bodyPr/>
                    <a:lstStyle/>
                    <a:p>
                      <a:pPr marL="342900" indent="-342900" algn="r" rtl="1">
                        <a:buFont typeface="Wingdings" panose="05000000000000000000" pitchFamily="2" charset="2"/>
                        <a:buChar char="q"/>
                      </a:pPr>
                      <a:r>
                        <a:rPr lang="fa-IR" sz="2000" b="0" dirty="0" smtClean="0">
                          <a:cs typeface="2  Mitra" panose="00000400000000000000" pitchFamily="2" charset="-78"/>
                        </a:rPr>
                        <a:t> ممنوعیت انجام سقط جنین </a:t>
                      </a:r>
                      <a:endParaRPr lang="fa-IR" sz="2000" b="0" baseline="0" dirty="0" smtClean="0">
                        <a:cs typeface="2  Mitra" panose="00000400000000000000" pitchFamily="2" charset="-78"/>
                      </a:endParaRPr>
                    </a:p>
                    <a:p>
                      <a:pPr marL="342900" indent="-342900" algn="just" rtl="1">
                        <a:buFont typeface="Wingdings" panose="05000000000000000000" pitchFamily="2" charset="2"/>
                        <a:buChar char="q"/>
                      </a:pPr>
                      <a:r>
                        <a:rPr lang="fa-IR" sz="2000" b="1" dirty="0" smtClean="0">
                          <a:cs typeface="2  Mitra" panose="00000400000000000000" pitchFamily="2" charset="-78"/>
                        </a:rPr>
                        <a:t>چنانچه پزشک یا ماما یا داروفروش، خارج از مراحل این ماده وسایل سقط جنین را فراهم سازند یا مباشرت به سقط جنین نمایند علاوه بر مجازات مقرر در ماده (۶۲۴) قانون مجازات اسلامی (کتاب پنجم- تعزیرات و مجازات‌های بازدارنده)، پروانه فعالیت ایشان ابطال می‌شود. تحقق این جرم نیازمند تکرار نیست.</a:t>
                      </a:r>
                    </a:p>
                  </a:txBody>
                  <a:tcPr/>
                </a:tc>
                <a:tc>
                  <a:txBody>
                    <a:bodyPr/>
                    <a:lstStyle/>
                    <a:p>
                      <a:pPr algn="ctr"/>
                      <a:r>
                        <a:rPr lang="fa-IR" b="1" dirty="0" smtClean="0">
                          <a:cs typeface="2  Mitra" panose="00000400000000000000" pitchFamily="2" charset="-78"/>
                        </a:rPr>
                        <a:t>56</a:t>
                      </a:r>
                      <a:endParaRPr lang="en-US" b="1" dirty="0">
                        <a:cs typeface="2  Mitra" panose="00000400000000000000" pitchFamily="2" charset="-78"/>
                      </a:endParaRPr>
                    </a:p>
                  </a:txBody>
                  <a:tcPr/>
                </a:tc>
                <a:extLst>
                  <a:ext uri="{0D108BD9-81ED-4DB2-BD59-A6C34878D82A}">
                    <a16:rowId xmlns:a16="http://schemas.microsoft.com/office/drawing/2014/main" val="10003"/>
                  </a:ext>
                </a:extLst>
              </a:tr>
              <a:tr h="653142">
                <a:tc>
                  <a:txBody>
                    <a:bodyPr/>
                    <a:lstStyle/>
                    <a:p>
                      <a:pPr marL="342900" indent="-342900" algn="just" rtl="1">
                        <a:buFont typeface="Wingdings" panose="05000000000000000000" pitchFamily="2" charset="2"/>
                        <a:buChar char="q"/>
                      </a:pPr>
                      <a:r>
                        <a:rPr lang="fa-IR" sz="2000" b="0" kern="1200" baseline="0" dirty="0" smtClean="0">
                          <a:solidFill>
                            <a:schemeClr val="dk1"/>
                          </a:solidFill>
                          <a:latin typeface="+mn-lt"/>
                          <a:ea typeface="+mn-ea"/>
                          <a:cs typeface="2  Mitra" panose="00000400000000000000" pitchFamily="2" charset="-78"/>
                        </a:rPr>
                        <a:t>حداکثر ظرف سه ماه پس از لازم‌الاجرا شدن این قانون، برنامه و تمهیدات قانونی لازم برای پیشگیری و مقابله با سقط غیرقانونی جنین و پیشنهاد اصلاح مقررات مراجع ذی‌صلاح مرتبط را تهیه و اعلام نماید</a:t>
                      </a:r>
                      <a:r>
                        <a:rPr lang="fa-IR" sz="2000" b="1" dirty="0" smtClean="0">
                          <a:cs typeface="2  Mitra" panose="00000400000000000000" pitchFamily="2" charset="-78"/>
                        </a:rPr>
                        <a:t>.</a:t>
                      </a:r>
                    </a:p>
                  </a:txBody>
                  <a:tcPr/>
                </a:tc>
                <a:tc>
                  <a:txBody>
                    <a:bodyPr/>
                    <a:lstStyle/>
                    <a:p>
                      <a:pPr algn="ctr"/>
                      <a:r>
                        <a:rPr lang="fa-IR" b="1" dirty="0" smtClean="0">
                          <a:cs typeface="2  Mitra" panose="00000400000000000000" pitchFamily="2" charset="-78"/>
                        </a:rPr>
                        <a:t>57</a:t>
                      </a:r>
                      <a:endParaRPr lang="en-US" b="1" dirty="0">
                        <a:cs typeface="2  Mitra" panose="00000400000000000000" pitchFamily="2" charset="-78"/>
                      </a:endParaRPr>
                    </a:p>
                  </a:txBody>
                  <a:tcPr/>
                </a:tc>
                <a:extLst>
                  <a:ext uri="{0D108BD9-81ED-4DB2-BD59-A6C34878D82A}">
                    <a16:rowId xmlns:a16="http://schemas.microsoft.com/office/drawing/2014/main" val="4242191110"/>
                  </a:ext>
                </a:extLst>
              </a:tr>
              <a:tr h="991776">
                <a:tc>
                  <a:txBody>
                    <a:bodyPr/>
                    <a:lstStyle/>
                    <a:p>
                      <a:pPr marL="342900" indent="-342900" algn="just" rtl="1">
                        <a:buFont typeface="Wingdings" panose="05000000000000000000" pitchFamily="2" charset="2"/>
                        <a:buChar char="Ø"/>
                      </a:pPr>
                      <a:r>
                        <a:rPr lang="fa-IR" sz="2000" b="0" kern="1200" baseline="0" dirty="0" smtClean="0">
                          <a:solidFill>
                            <a:schemeClr val="dk1"/>
                          </a:solidFill>
                          <a:latin typeface="+mn-lt"/>
                          <a:ea typeface="+mn-ea"/>
                          <a:cs typeface="2  Mitra" panose="00000400000000000000" pitchFamily="2" charset="-78"/>
                        </a:rPr>
                        <a:t>توزیع داروهای رایج در سقط جنین فقط برای عرضه مراکز درمانی بیمارستانی دارای مجوز از وزارت بهداشت، درمان و آموزش پزشکی در داروخانه‌های آن‌ها مجاز است. هرگونه خرید، فروش و پخش داروهای مذکور، خارج از سامانه ردیابی و رهگیری فرآورده‌های دارویی وزارت بهداشت، درمان و آموزش پزشکی و نگهداری و حمل این داروها بدون نسخه پزشک جرم است و مشمول مجازات‌های تعزیری درجه سه تا شش موضوع ماده (۱۹) قانون مجازات اسلامی مصوب ۱۳۹۲/۲/۱ می‌شود</a:t>
                      </a:r>
                      <a:r>
                        <a:rPr lang="fa-IR" sz="2000" b="0" kern="1200" baseline="0" dirty="0" smtClean="0">
                          <a:solidFill>
                            <a:schemeClr val="dk1"/>
                          </a:solidFill>
                          <a:latin typeface="+mn-lt"/>
                          <a:ea typeface="+mn-ea"/>
                          <a:cs typeface="2  Mitra" panose="00000400000000000000" pitchFamily="2" charset="-78"/>
                        </a:rPr>
                        <a:t>.</a:t>
                      </a:r>
                      <a:endParaRPr lang="fa-IR" sz="2000" b="0" kern="1200" baseline="0" dirty="0" smtClean="0">
                        <a:solidFill>
                          <a:schemeClr val="dk1"/>
                        </a:solidFill>
                        <a:latin typeface="+mn-lt"/>
                        <a:ea typeface="+mn-ea"/>
                        <a:cs typeface="2  Mitra" panose="00000400000000000000" pitchFamily="2" charset="-78"/>
                      </a:endParaRPr>
                    </a:p>
                  </a:txBody>
                  <a:tcPr/>
                </a:tc>
                <a:tc>
                  <a:txBody>
                    <a:bodyPr/>
                    <a:lstStyle/>
                    <a:p>
                      <a:pPr algn="ctr"/>
                      <a:r>
                        <a:rPr lang="fa-IR" b="1" dirty="0" smtClean="0">
                          <a:cs typeface="2  Mitra" panose="00000400000000000000" pitchFamily="2" charset="-78"/>
                        </a:rPr>
                        <a:t>58</a:t>
                      </a:r>
                      <a:endParaRPr lang="en-US" b="1" dirty="0">
                        <a:cs typeface="2  Mitra" panose="00000400000000000000" pitchFamily="2" charset="-78"/>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06480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228" y="0"/>
            <a:ext cx="10515600" cy="832757"/>
          </a:xfrm>
        </p:spPr>
        <p:txBody>
          <a:bodyPr>
            <a:normAutofit/>
          </a:bodyPr>
          <a:lstStyle/>
          <a:p>
            <a:pPr algn="ctr"/>
            <a:r>
              <a:rPr lang="fa-IR" sz="3200" b="1" dirty="0" smtClean="0">
                <a:cs typeface="2  Mitra" panose="00000400000000000000" pitchFamily="2" charset="-78"/>
              </a:rPr>
              <a:t>خلاصه ای از قوانین مرتبط با وزرات بهدشت درمان و آموزش پزشکی </a:t>
            </a:r>
            <a:endParaRPr lang="en-US" sz="3200" b="1" dirty="0">
              <a:cs typeface="2  Mitra"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0295240"/>
              </p:ext>
            </p:extLst>
          </p:nvPr>
        </p:nvGraphicFramePr>
        <p:xfrm>
          <a:off x="146957" y="832757"/>
          <a:ext cx="11353801" cy="4419600"/>
        </p:xfrm>
        <a:graphic>
          <a:graphicData uri="http://schemas.openxmlformats.org/drawingml/2006/table">
            <a:tbl>
              <a:tblPr firstRow="1" bandRow="1">
                <a:tableStyleId>{5C22544A-7EE6-4342-B048-85BDC9FD1C3A}</a:tableStyleId>
              </a:tblPr>
              <a:tblGrid>
                <a:gridCol w="10228749">
                  <a:extLst>
                    <a:ext uri="{9D8B030D-6E8A-4147-A177-3AD203B41FA5}">
                      <a16:colId xmlns:a16="http://schemas.microsoft.com/office/drawing/2014/main" val="20000"/>
                    </a:ext>
                  </a:extLst>
                </a:gridCol>
                <a:gridCol w="1125052">
                  <a:extLst>
                    <a:ext uri="{9D8B030D-6E8A-4147-A177-3AD203B41FA5}">
                      <a16:colId xmlns:a16="http://schemas.microsoft.com/office/drawing/2014/main" val="20001"/>
                    </a:ext>
                  </a:extLst>
                </a:gridCol>
              </a:tblGrid>
              <a:tr h="365655">
                <a:tc>
                  <a:txBody>
                    <a:bodyPr/>
                    <a:lstStyle/>
                    <a:p>
                      <a:pPr algn="ctr"/>
                      <a:r>
                        <a:rPr lang="fa-IR" b="1" dirty="0" smtClean="0">
                          <a:cs typeface="2  Mitra" panose="00000400000000000000" pitchFamily="2" charset="-78"/>
                        </a:rPr>
                        <a:t>موضوع </a:t>
                      </a:r>
                      <a:endParaRPr lang="en-US" b="1" dirty="0">
                        <a:cs typeface="2  Mitra" panose="00000400000000000000" pitchFamily="2" charset="-78"/>
                      </a:endParaRPr>
                    </a:p>
                  </a:txBody>
                  <a:tcPr/>
                </a:tc>
                <a:tc>
                  <a:txBody>
                    <a:bodyPr/>
                    <a:lstStyle/>
                    <a:p>
                      <a:pPr algn="ctr"/>
                      <a:r>
                        <a:rPr lang="fa-IR" b="1" dirty="0" smtClean="0">
                          <a:cs typeface="2  Mitra" panose="00000400000000000000" pitchFamily="2" charset="-78"/>
                        </a:rPr>
                        <a:t>بند</a:t>
                      </a:r>
                      <a:r>
                        <a:rPr lang="fa-IR" b="1" baseline="0" dirty="0" smtClean="0">
                          <a:cs typeface="2  Mitra" panose="00000400000000000000" pitchFamily="2" charset="-78"/>
                        </a:rPr>
                        <a:t> مرتبط </a:t>
                      </a:r>
                      <a:endParaRPr lang="en-US" b="1" dirty="0">
                        <a:cs typeface="2  Mitra" panose="00000400000000000000" pitchFamily="2" charset="-78"/>
                      </a:endParaRPr>
                    </a:p>
                  </a:txBody>
                  <a:tcPr/>
                </a:tc>
                <a:extLst>
                  <a:ext uri="{0D108BD9-81ED-4DB2-BD59-A6C34878D82A}">
                    <a16:rowId xmlns:a16="http://schemas.microsoft.com/office/drawing/2014/main" val="10000"/>
                  </a:ext>
                </a:extLst>
              </a:tr>
              <a:tr h="365655">
                <a:tc>
                  <a:txBody>
                    <a:bodyPr/>
                    <a:lstStyle/>
                    <a:p>
                      <a:pPr algn="r"/>
                      <a:r>
                        <a:rPr lang="fa-IR" sz="2000" b="0" kern="1200" baseline="0" dirty="0" smtClean="0">
                          <a:solidFill>
                            <a:schemeClr val="dk1"/>
                          </a:solidFill>
                          <a:latin typeface="+mn-lt"/>
                          <a:ea typeface="+mn-ea"/>
                          <a:cs typeface="2  Mitra" panose="00000400000000000000" pitchFamily="2" charset="-78"/>
                        </a:rPr>
                        <a:t> ارتکاب گسترده جنایت علیه تمامیت جسمانی جنین به قصد نتیجه یا علم به تحقق آن، به‌گونه‌ای که موجب ورود خسارت عمده به تمامیت جسمانی جنین‌ها یا مادران در حد وسیع گردد، مشمول حکم ماده (۲۸۶) قانون مجازات اسلامی مصوب ۱۳۹۲/۲/۱ می‌گردد.</a:t>
                      </a:r>
                    </a:p>
                    <a:p>
                      <a:pPr algn="r"/>
                      <a:endParaRPr lang="fa-IR" sz="2000" b="0" kern="1200" baseline="0" dirty="0" smtClean="0">
                        <a:solidFill>
                          <a:schemeClr val="dk1"/>
                        </a:solidFill>
                        <a:latin typeface="+mn-lt"/>
                        <a:ea typeface="+mn-ea"/>
                        <a:cs typeface="2  Mitra" panose="00000400000000000000" pitchFamily="2" charset="-78"/>
                      </a:endParaRPr>
                    </a:p>
                    <a:p>
                      <a:pPr algn="r"/>
                      <a:r>
                        <a:rPr lang="fa-IR" sz="2000" b="0" kern="1200" baseline="0" dirty="0" smtClean="0">
                          <a:solidFill>
                            <a:schemeClr val="dk1"/>
                          </a:solidFill>
                          <a:latin typeface="+mn-lt"/>
                          <a:ea typeface="+mn-ea"/>
                          <a:cs typeface="2  Mitra" panose="00000400000000000000" pitchFamily="2" charset="-78"/>
                        </a:rPr>
                        <a:t>تبصره ۱- هرگاه دادگاه از مجموع ادله و شواهد قصد ایراد خسارت عمده در حد وسیع و یا علم به مؤثر بودن اقدامات انجام شده را احراز نکند و جرم ارتکابی مشمول مجازات قانونی دیگری نباشد، با توجه به میزان نتایج زیانبار جرم، مرتکب به حبس تعزیری درجه پنج یا شش محکوم می‌شود.</a:t>
                      </a:r>
                    </a:p>
                    <a:p>
                      <a:pPr algn="r"/>
                      <a:endParaRPr lang="fa-IR" sz="2000" b="0" kern="1200" baseline="0" dirty="0" smtClean="0">
                        <a:solidFill>
                          <a:schemeClr val="dk1"/>
                        </a:solidFill>
                        <a:latin typeface="+mn-lt"/>
                        <a:ea typeface="+mn-ea"/>
                        <a:cs typeface="2  Mitra" panose="00000400000000000000" pitchFamily="2" charset="-78"/>
                      </a:endParaRPr>
                    </a:p>
                    <a:p>
                      <a:pPr algn="r"/>
                      <a:r>
                        <a:rPr lang="fa-IR" sz="2000" b="0" kern="1200" baseline="0" dirty="0" smtClean="0">
                          <a:solidFill>
                            <a:schemeClr val="dk1"/>
                          </a:solidFill>
                          <a:latin typeface="+mn-lt"/>
                          <a:ea typeface="+mn-ea"/>
                          <a:cs typeface="2  Mitra" panose="00000400000000000000" pitchFamily="2" charset="-78"/>
                        </a:rPr>
                        <a:t>تبصره ۲- هر کس به هر عنوان به طور گسترده دارو، مواد و وسایل سقط غیرقانونی جنین را فراهم و یا معاونت و مباشرت به سقط غیرقانونی جنین به طور وسیع نماید و یا در چرخه تجارت سقط جنین فعال و یا مؤثر باشد در صورتی که مشمول حکم این ماده نباشد، علاوه بر مجازات تعزیری درجه دو، به پرداخت جزای نقدی معادل دو تا پنج برابر عواید حاصل از ارتکاب جرم محکوم می‌گردد.</a:t>
                      </a:r>
                    </a:p>
                    <a:p>
                      <a:pPr algn="r"/>
                      <a:endParaRPr lang="fa-IR" sz="2000" b="0" kern="1200" baseline="0" dirty="0" smtClean="0">
                        <a:solidFill>
                          <a:schemeClr val="dk1"/>
                        </a:solidFill>
                        <a:latin typeface="+mn-lt"/>
                        <a:ea typeface="+mn-ea"/>
                        <a:cs typeface="2  Mitra" panose="00000400000000000000" pitchFamily="2" charset="-78"/>
                      </a:endParaRPr>
                    </a:p>
                    <a:p>
                      <a:pPr algn="r"/>
                      <a:r>
                        <a:rPr lang="fa-IR" sz="2000" b="0" kern="1200" baseline="0" dirty="0" smtClean="0">
                          <a:solidFill>
                            <a:schemeClr val="dk1"/>
                          </a:solidFill>
                          <a:latin typeface="+mn-lt"/>
                          <a:ea typeface="+mn-ea"/>
                          <a:cs typeface="2  Mitra" panose="00000400000000000000" pitchFamily="2" charset="-78"/>
                        </a:rPr>
                        <a:t>تبصره ۳– اموال و وسایل حاصل از ارتکاب جرم مصادره شده و عواید آن به همراه جزای نقدی دریافتی، به حساب خزانه واریز شده و پس از درج در بودجه سنواتی، در اختیار وزارت بهداشت، درمان و آموزش پزشکی قرار می‌گیرد تا در جهت درمان ناباروری هزینه گردد.</a:t>
                      </a:r>
                      <a:endParaRPr lang="en-US" sz="2000" b="0" kern="1200" baseline="0" dirty="0">
                        <a:solidFill>
                          <a:schemeClr val="dk1"/>
                        </a:solidFill>
                        <a:latin typeface="+mn-lt"/>
                        <a:ea typeface="+mn-ea"/>
                        <a:cs typeface="2  Mitra" panose="00000400000000000000" pitchFamily="2" charset="-78"/>
                      </a:endParaRPr>
                    </a:p>
                  </a:txBody>
                  <a:tcPr/>
                </a:tc>
                <a:tc>
                  <a:txBody>
                    <a:bodyPr/>
                    <a:lstStyle/>
                    <a:p>
                      <a:pPr algn="ctr"/>
                      <a:r>
                        <a:rPr lang="fa-IR" b="1" dirty="0" smtClean="0">
                          <a:cs typeface="2  Mitra" panose="00000400000000000000" pitchFamily="2" charset="-78"/>
                        </a:rPr>
                        <a:t>61</a:t>
                      </a:r>
                      <a:endParaRPr lang="en-US" b="1" dirty="0">
                        <a:cs typeface="2  Mitra" panose="00000400000000000000" pitchFamily="2" charset="-78"/>
                      </a:endParaRPr>
                    </a:p>
                  </a:txBody>
                  <a:tcPr/>
                </a:tc>
                <a:extLst>
                  <a:ext uri="{0D108BD9-81ED-4DB2-BD59-A6C34878D82A}">
                    <a16:rowId xmlns:a16="http://schemas.microsoft.com/office/drawing/2014/main" val="1849526959"/>
                  </a:ext>
                </a:extLst>
              </a:tr>
            </a:tbl>
          </a:graphicData>
        </a:graphic>
      </p:graphicFrame>
    </p:spTree>
    <p:extLst>
      <p:ext uri="{BB962C8B-B14F-4D97-AF65-F5344CB8AC3E}">
        <p14:creationId xmlns:p14="http://schemas.microsoft.com/office/powerpoint/2010/main" val="2343220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88839" y="2128475"/>
            <a:ext cx="4561234" cy="3236854"/>
          </a:xfrm>
        </p:spPr>
        <p:txBody>
          <a:bodyPr>
            <a:noAutofit/>
          </a:bodyPr>
          <a:lstStyle/>
          <a:p>
            <a:pPr rtl="1"/>
            <a:r>
              <a:rPr lang="fa-IR" sz="5400" dirty="0">
                <a:solidFill>
                  <a:srgbClr val="FF0000"/>
                </a:solidFill>
                <a:cs typeface="2  Titr" panose="00000700000000000000" pitchFamily="2" charset="-78"/>
              </a:rPr>
              <a:t>با تشکر از توجه شما</a:t>
            </a:r>
            <a:r>
              <a:rPr lang="fa-IR" sz="5400" dirty="0">
                <a:solidFill>
                  <a:srgbClr val="00B050"/>
                </a:solidFill>
                <a:cs typeface="2  Titr" panose="00000700000000000000" pitchFamily="2" charset="-78"/>
              </a:rPr>
              <a:t/>
            </a:r>
            <a:br>
              <a:rPr lang="fa-IR" sz="5400" dirty="0">
                <a:solidFill>
                  <a:srgbClr val="00B050"/>
                </a:solidFill>
                <a:cs typeface="2  Titr" panose="00000700000000000000" pitchFamily="2" charset="-78"/>
              </a:rPr>
            </a:br>
            <a:r>
              <a:rPr lang="fa-IR" sz="5400" dirty="0">
                <a:solidFill>
                  <a:srgbClr val="FF0000"/>
                </a:solidFill>
                <a:cs typeface="2  Titr" panose="00000700000000000000" pitchFamily="2" charset="-78"/>
              </a:rPr>
              <a:t>و</a:t>
            </a:r>
            <a:r>
              <a:rPr lang="fa-IR" sz="5400" dirty="0">
                <a:solidFill>
                  <a:srgbClr val="00B050"/>
                </a:solidFill>
                <a:cs typeface="2  Titr" panose="00000700000000000000" pitchFamily="2" charset="-78"/>
              </a:rPr>
              <a:t/>
            </a:r>
            <a:br>
              <a:rPr lang="fa-IR" sz="5400" dirty="0">
                <a:solidFill>
                  <a:srgbClr val="00B050"/>
                </a:solidFill>
                <a:cs typeface="2  Titr" panose="00000700000000000000" pitchFamily="2" charset="-78"/>
              </a:rPr>
            </a:br>
            <a:r>
              <a:rPr lang="fa-IR" sz="5400" dirty="0">
                <a:solidFill>
                  <a:srgbClr val="00B050"/>
                </a:solidFill>
                <a:cs typeface="2  Titr" panose="00000700000000000000" pitchFamily="2" charset="-78"/>
              </a:rPr>
              <a:t>آرزوی سلامت </a:t>
            </a:r>
            <a:br>
              <a:rPr lang="fa-IR" sz="5400" dirty="0">
                <a:solidFill>
                  <a:srgbClr val="00B050"/>
                </a:solidFill>
                <a:cs typeface="2  Titr" panose="00000700000000000000" pitchFamily="2" charset="-78"/>
              </a:rPr>
            </a:br>
            <a:r>
              <a:rPr lang="fa-IR" sz="5400" dirty="0">
                <a:solidFill>
                  <a:srgbClr val="00B050"/>
                </a:solidFill>
                <a:cs typeface="2  Titr" panose="00000700000000000000" pitchFamily="2" charset="-78"/>
              </a:rPr>
              <a:t>و توفیق روزافزون</a:t>
            </a:r>
            <a:endParaRPr lang="en-US" sz="5400" dirty="0">
              <a:solidFill>
                <a:srgbClr val="00B050"/>
              </a:solidFill>
              <a:cs typeface="2  Titr" panose="00000700000000000000" pitchFamily="2" charset="-78"/>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855" y="245659"/>
            <a:ext cx="4692635" cy="5936200"/>
          </a:xfrm>
          <a:prstGeom prst="rect">
            <a:avLst/>
          </a:prstGeom>
        </p:spPr>
      </p:pic>
    </p:spTree>
    <p:extLst>
      <p:ext uri="{BB962C8B-B14F-4D97-AF65-F5344CB8AC3E}">
        <p14:creationId xmlns:p14="http://schemas.microsoft.com/office/powerpoint/2010/main" val="34967013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descr="102795 - Windows Photo Viewer"/>
          <p:cNvPicPr>
            <a:picLocks noGrp="1" noChangeAspect="1"/>
          </p:cNvPicPr>
          <p:nvPr>
            <p:ph idx="1"/>
          </p:nvPr>
        </p:nvPicPr>
        <p:blipFill rotWithShape="1">
          <a:blip r:embed="rId2">
            <a:extLst>
              <a:ext uri="{28A0092B-C50C-407E-A947-70E740481C1C}">
                <a14:useLocalDpi xmlns:a14="http://schemas.microsoft.com/office/drawing/2010/main" val="0"/>
              </a:ext>
            </a:extLst>
          </a:blip>
          <a:srcRect l="35197" t="7287" r="35254" b="12420"/>
          <a:stretch/>
        </p:blipFill>
        <p:spPr>
          <a:xfrm>
            <a:off x="1050878" y="327546"/>
            <a:ext cx="6250674" cy="6196084"/>
          </a:xfrm>
        </p:spPr>
      </p:pic>
      <p:sp>
        <p:nvSpPr>
          <p:cNvPr id="5" name="TextBox 4"/>
          <p:cNvSpPr txBox="1"/>
          <p:nvPr/>
        </p:nvSpPr>
        <p:spPr>
          <a:xfrm>
            <a:off x="7560860" y="1596788"/>
            <a:ext cx="4026089" cy="523220"/>
          </a:xfrm>
          <a:prstGeom prst="rect">
            <a:avLst/>
          </a:prstGeom>
          <a:noFill/>
        </p:spPr>
        <p:txBody>
          <a:bodyPr wrap="square" rtlCol="0">
            <a:spAutoFit/>
          </a:bodyPr>
          <a:lstStyle/>
          <a:p>
            <a:pPr algn="ctr"/>
            <a:r>
              <a:rPr lang="fa-IR" sz="2800" dirty="0" smtClean="0">
                <a:solidFill>
                  <a:srgbClr val="FF0000"/>
                </a:solidFill>
                <a:cs typeface="2  Titr" panose="00000700000000000000" pitchFamily="2" charset="-78"/>
              </a:rPr>
              <a:t>ابلاغ رییس محترم جمهوری</a:t>
            </a:r>
            <a:endParaRPr lang="en-US" sz="2800" dirty="0">
              <a:solidFill>
                <a:srgbClr val="FF0000"/>
              </a:solidFill>
              <a:cs typeface="2  Titr" panose="00000700000000000000" pitchFamily="2" charset="-78"/>
            </a:endParaRPr>
          </a:p>
        </p:txBody>
      </p:sp>
    </p:spTree>
    <p:extLst>
      <p:ext uri="{BB962C8B-B14F-4D97-AF65-F5344CB8AC3E}">
        <p14:creationId xmlns:p14="http://schemas.microsoft.com/office/powerpoint/2010/main" val="3105967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502902300"/>
              </p:ext>
            </p:extLst>
          </p:nvPr>
        </p:nvGraphicFramePr>
        <p:xfrm>
          <a:off x="250210" y="204717"/>
          <a:ext cx="11691582" cy="6248744"/>
        </p:xfrm>
        <a:graphic>
          <a:graphicData uri="http://schemas.openxmlformats.org/drawingml/2006/table">
            <a:tbl>
              <a:tblPr firstRow="1" bandRow="1">
                <a:tableStyleId>{BC89EF96-8CEA-46FF-86C4-4CE0E7609802}</a:tableStyleId>
              </a:tblPr>
              <a:tblGrid>
                <a:gridCol w="6955808">
                  <a:extLst>
                    <a:ext uri="{9D8B030D-6E8A-4147-A177-3AD203B41FA5}">
                      <a16:colId xmlns:a16="http://schemas.microsoft.com/office/drawing/2014/main" val="20000"/>
                    </a:ext>
                  </a:extLst>
                </a:gridCol>
                <a:gridCol w="4735774">
                  <a:extLst>
                    <a:ext uri="{9D8B030D-6E8A-4147-A177-3AD203B41FA5}">
                      <a16:colId xmlns:a16="http://schemas.microsoft.com/office/drawing/2014/main" val="20001"/>
                    </a:ext>
                  </a:extLst>
                </a:gridCol>
              </a:tblGrid>
              <a:tr h="449810">
                <a:tc>
                  <a:txBody>
                    <a:bodyPr/>
                    <a:lstStyle/>
                    <a:p>
                      <a:pPr algn="ctr"/>
                      <a:r>
                        <a:rPr lang="fa-IR" dirty="0" smtClean="0"/>
                        <a:t>مواد مرتبط</a:t>
                      </a:r>
                      <a:endParaRPr lang="en-US" dirty="0"/>
                    </a:p>
                  </a:txBody>
                  <a:tcPr/>
                </a:tc>
                <a:tc>
                  <a:txBody>
                    <a:bodyPr/>
                    <a:lstStyle/>
                    <a:p>
                      <a:pPr algn="ctr"/>
                      <a:r>
                        <a:rPr lang="fa-IR" dirty="0" smtClean="0"/>
                        <a:t>موانع فرزند آوری و رشد جمعیت </a:t>
                      </a:r>
                      <a:endParaRPr lang="en-US" dirty="0"/>
                    </a:p>
                  </a:txBody>
                  <a:tcPr/>
                </a:tc>
                <a:extLst>
                  <a:ext uri="{0D108BD9-81ED-4DB2-BD59-A6C34878D82A}">
                    <a16:rowId xmlns:a16="http://schemas.microsoft.com/office/drawing/2014/main" val="10000"/>
                  </a:ext>
                </a:extLst>
              </a:tr>
              <a:tr h="449810">
                <a:tc>
                  <a:txBody>
                    <a:bodyPr/>
                    <a:lstStyle/>
                    <a:p>
                      <a:pPr algn="ctr"/>
                      <a:r>
                        <a:rPr lang="fa-IR" b="1" dirty="0" smtClean="0">
                          <a:cs typeface="2  Mitra" panose="00000400000000000000" pitchFamily="2" charset="-78"/>
                        </a:rPr>
                        <a:t>35،34،33،32،31،30،29،28،16،8،7،68،66،39،38،37،36</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تاخیر و صعویت</a:t>
                      </a:r>
                      <a:r>
                        <a:rPr lang="fa-IR" b="0" baseline="0" dirty="0" smtClean="0">
                          <a:cs typeface="2  Mitra" panose="00000400000000000000" pitchFamily="2" charset="-78"/>
                        </a:rPr>
                        <a:t> ازدواج جوانان </a:t>
                      </a:r>
                      <a:endParaRPr lang="en-US" b="0" dirty="0">
                        <a:cs typeface="2  Mitra" panose="00000400000000000000" pitchFamily="2" charset="-78"/>
                      </a:endParaRPr>
                    </a:p>
                  </a:txBody>
                  <a:tcPr/>
                </a:tc>
                <a:extLst>
                  <a:ext uri="{0D108BD9-81ED-4DB2-BD59-A6C34878D82A}">
                    <a16:rowId xmlns:a16="http://schemas.microsoft.com/office/drawing/2014/main" val="10001"/>
                  </a:ext>
                </a:extLst>
              </a:tr>
              <a:tr h="727451">
                <a:tc>
                  <a:txBody>
                    <a:bodyPr/>
                    <a:lstStyle/>
                    <a:p>
                      <a:pPr algn="ctr"/>
                      <a:r>
                        <a:rPr lang="fa-IR" b="1" dirty="0" smtClean="0">
                          <a:cs typeface="2  Mitra" panose="00000400000000000000" pitchFamily="2" charset="-78"/>
                        </a:rPr>
                        <a:t>25،24،18،16،13،12،10</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مشکلات اقتصادی و هزینه های زیاد فرزندپروری</a:t>
                      </a:r>
                      <a:endParaRPr lang="en-US" b="0" dirty="0">
                        <a:cs typeface="2  Mitra" panose="00000400000000000000" pitchFamily="2" charset="-78"/>
                      </a:endParaRPr>
                    </a:p>
                  </a:txBody>
                  <a:tcPr/>
                </a:tc>
                <a:extLst>
                  <a:ext uri="{0D108BD9-81ED-4DB2-BD59-A6C34878D82A}">
                    <a16:rowId xmlns:a16="http://schemas.microsoft.com/office/drawing/2014/main" val="10002"/>
                  </a:ext>
                </a:extLst>
              </a:tr>
              <a:tr h="449810">
                <a:tc>
                  <a:txBody>
                    <a:bodyPr/>
                    <a:lstStyle/>
                    <a:p>
                      <a:pPr algn="ctr"/>
                      <a:r>
                        <a:rPr lang="fa-IR" b="1" dirty="0" smtClean="0">
                          <a:cs typeface="2  Mitra" panose="00000400000000000000" pitchFamily="2" charset="-78"/>
                        </a:rPr>
                        <a:t>21،17،15،12</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اشتغال و نگرانی آتیه زنان </a:t>
                      </a:r>
                      <a:endParaRPr lang="en-US" b="0" dirty="0">
                        <a:cs typeface="2  Mitra" panose="00000400000000000000" pitchFamily="2" charset="-78"/>
                      </a:endParaRPr>
                    </a:p>
                  </a:txBody>
                  <a:tcPr/>
                </a:tc>
                <a:extLst>
                  <a:ext uri="{0D108BD9-81ED-4DB2-BD59-A6C34878D82A}">
                    <a16:rowId xmlns:a16="http://schemas.microsoft.com/office/drawing/2014/main" val="10003"/>
                  </a:ext>
                </a:extLst>
              </a:tr>
              <a:tr h="727451">
                <a:tc>
                  <a:txBody>
                    <a:bodyPr/>
                    <a:lstStyle/>
                    <a:p>
                      <a:pPr algn="ctr"/>
                      <a:r>
                        <a:rPr lang="fa-IR" b="1" dirty="0" smtClean="0">
                          <a:cs typeface="2  Mitra" panose="00000400000000000000" pitchFamily="2" charset="-78"/>
                        </a:rPr>
                        <a:t>66،65،43،42،41،40،39</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شیوع</a:t>
                      </a:r>
                      <a:r>
                        <a:rPr lang="fa-IR" b="0" baseline="0" dirty="0" smtClean="0">
                          <a:cs typeface="2  Mitra" panose="00000400000000000000" pitchFamily="2" charset="-78"/>
                        </a:rPr>
                        <a:t> و هزینه های درمان ناباروری و محدودیت مراکز آن </a:t>
                      </a:r>
                      <a:endParaRPr lang="en-US" b="0" dirty="0">
                        <a:cs typeface="2  Mitra" panose="00000400000000000000" pitchFamily="2" charset="-78"/>
                      </a:endParaRPr>
                    </a:p>
                  </a:txBody>
                  <a:tcPr/>
                </a:tc>
                <a:extLst>
                  <a:ext uri="{0D108BD9-81ED-4DB2-BD59-A6C34878D82A}">
                    <a16:rowId xmlns:a16="http://schemas.microsoft.com/office/drawing/2014/main" val="10004"/>
                  </a:ext>
                </a:extLst>
              </a:tr>
              <a:tr h="727451">
                <a:tc>
                  <a:txBody>
                    <a:bodyPr/>
                    <a:lstStyle/>
                    <a:p>
                      <a:pPr algn="ctr"/>
                      <a:r>
                        <a:rPr lang="fa-IR" b="1" dirty="0" smtClean="0">
                          <a:cs typeface="2  Mitra" panose="00000400000000000000" pitchFamily="2" charset="-78"/>
                        </a:rPr>
                        <a:t>50،49،48،46،40،39</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شیوع غیر استاندار زایمان غیرطبیعی و ترس از زایمان </a:t>
                      </a:r>
                      <a:endParaRPr lang="en-US" b="0" dirty="0">
                        <a:cs typeface="2  Mitra" panose="00000400000000000000" pitchFamily="2" charset="-78"/>
                      </a:endParaRPr>
                    </a:p>
                  </a:txBody>
                  <a:tcPr/>
                </a:tc>
                <a:extLst>
                  <a:ext uri="{0D108BD9-81ED-4DB2-BD59-A6C34878D82A}">
                    <a16:rowId xmlns:a16="http://schemas.microsoft.com/office/drawing/2014/main" val="10005"/>
                  </a:ext>
                </a:extLst>
              </a:tr>
              <a:tr h="449810">
                <a:tc>
                  <a:txBody>
                    <a:bodyPr/>
                    <a:lstStyle/>
                    <a:p>
                      <a:pPr algn="ctr"/>
                      <a:r>
                        <a:rPr lang="fa-IR" b="1" dirty="0" smtClean="0">
                          <a:cs typeface="2  Mitra" panose="00000400000000000000" pitchFamily="2" charset="-78"/>
                        </a:rPr>
                        <a:t>54،53،48،47،46،39،38،35،32،31،30،28،65،61،60،59،58،57،56،55</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قبح زدایی و شیوع انواع سقط جنین</a:t>
                      </a:r>
                      <a:endParaRPr lang="en-US" b="0" dirty="0">
                        <a:cs typeface="2  Mitra" panose="00000400000000000000" pitchFamily="2" charset="-78"/>
                      </a:endParaRPr>
                    </a:p>
                  </a:txBody>
                  <a:tcPr/>
                </a:tc>
                <a:extLst>
                  <a:ext uri="{0D108BD9-81ED-4DB2-BD59-A6C34878D82A}">
                    <a16:rowId xmlns:a16="http://schemas.microsoft.com/office/drawing/2014/main" val="10006"/>
                  </a:ext>
                </a:extLst>
              </a:tr>
              <a:tr h="727451">
                <a:tc>
                  <a:txBody>
                    <a:bodyPr/>
                    <a:lstStyle/>
                    <a:p>
                      <a:pPr algn="ctr"/>
                      <a:r>
                        <a:rPr lang="fa-IR" b="1" dirty="0" smtClean="0">
                          <a:cs typeface="2  Mitra" panose="00000400000000000000" pitchFamily="2" charset="-78"/>
                        </a:rPr>
                        <a:t>46،38،36،35،29،28</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نگرانی از مسئولیت بچه داری و محدودیت های آن </a:t>
                      </a:r>
                      <a:endParaRPr lang="en-US" b="0" dirty="0">
                        <a:cs typeface="2  Mitra" panose="00000400000000000000" pitchFamily="2" charset="-78"/>
                      </a:endParaRPr>
                    </a:p>
                  </a:txBody>
                  <a:tcPr/>
                </a:tc>
                <a:extLst>
                  <a:ext uri="{0D108BD9-81ED-4DB2-BD59-A6C34878D82A}">
                    <a16:rowId xmlns:a16="http://schemas.microsoft.com/office/drawing/2014/main" val="10007"/>
                  </a:ext>
                </a:extLst>
              </a:tr>
              <a:tr h="449810">
                <a:tc>
                  <a:txBody>
                    <a:bodyPr/>
                    <a:lstStyle/>
                    <a:p>
                      <a:pPr algn="ctr"/>
                      <a:r>
                        <a:rPr lang="fa-IR" b="1" dirty="0" smtClean="0">
                          <a:cs typeface="2  Mitra" panose="00000400000000000000" pitchFamily="2" charset="-78"/>
                        </a:rPr>
                        <a:t>11</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نگرانی از آینده و آتیه فرزندان </a:t>
                      </a:r>
                      <a:endParaRPr lang="en-US" b="0" dirty="0">
                        <a:cs typeface="2  Mitra" panose="00000400000000000000" pitchFamily="2" charset="-78"/>
                      </a:endParaRPr>
                    </a:p>
                  </a:txBody>
                  <a:tcPr/>
                </a:tc>
                <a:extLst>
                  <a:ext uri="{0D108BD9-81ED-4DB2-BD59-A6C34878D82A}">
                    <a16:rowId xmlns:a16="http://schemas.microsoft.com/office/drawing/2014/main" val="10008"/>
                  </a:ext>
                </a:extLst>
              </a:tr>
              <a:tr h="449810">
                <a:tc>
                  <a:txBody>
                    <a:bodyPr/>
                    <a:lstStyle/>
                    <a:p>
                      <a:pPr algn="ctr"/>
                      <a:r>
                        <a:rPr lang="fa-IR" b="1" dirty="0" smtClean="0">
                          <a:cs typeface="2  Mitra" panose="00000400000000000000" pitchFamily="2" charset="-78"/>
                        </a:rPr>
                        <a:t>47،36،25،23،22</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ضعف خدمات اجتماعی مادر و کودک در محیط اجتماعی اداری و آموزشی</a:t>
                      </a:r>
                      <a:endParaRPr lang="en-US" b="0" dirty="0">
                        <a:cs typeface="2  Mitra" panose="00000400000000000000" pitchFamily="2" charset="-78"/>
                      </a:endParaRPr>
                    </a:p>
                  </a:txBody>
                  <a:tcPr/>
                </a:tc>
                <a:extLst>
                  <a:ext uri="{0D108BD9-81ED-4DB2-BD59-A6C34878D82A}">
                    <a16:rowId xmlns:a16="http://schemas.microsoft.com/office/drawing/2014/main" val="10009"/>
                  </a:ext>
                </a:extLst>
              </a:tr>
              <a:tr h="449810">
                <a:tc>
                  <a:txBody>
                    <a:bodyPr/>
                    <a:lstStyle/>
                    <a:p>
                      <a:pPr algn="ctr"/>
                      <a:r>
                        <a:rPr lang="fa-IR" b="1" dirty="0" smtClean="0">
                          <a:cs typeface="2  Mitra" panose="00000400000000000000" pitchFamily="2" charset="-78"/>
                        </a:rPr>
                        <a:t>63،62</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مهاجرت </a:t>
                      </a:r>
                      <a:endParaRPr lang="en-US" b="0" dirty="0">
                        <a:cs typeface="2  Mitra" panose="00000400000000000000" pitchFamily="2" charset="-78"/>
                      </a:endParaRPr>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08801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462723372"/>
              </p:ext>
            </p:extLst>
          </p:nvPr>
        </p:nvGraphicFramePr>
        <p:xfrm>
          <a:off x="409433" y="341194"/>
          <a:ext cx="11395880" cy="5970895"/>
        </p:xfrm>
        <a:graphic>
          <a:graphicData uri="http://schemas.openxmlformats.org/drawingml/2006/table">
            <a:tbl>
              <a:tblPr firstRow="1" bandRow="1">
                <a:tableStyleId>{BC89EF96-8CEA-46FF-86C4-4CE0E7609802}</a:tableStyleId>
              </a:tblPr>
              <a:tblGrid>
                <a:gridCol w="7028597">
                  <a:extLst>
                    <a:ext uri="{9D8B030D-6E8A-4147-A177-3AD203B41FA5}">
                      <a16:colId xmlns:a16="http://schemas.microsoft.com/office/drawing/2014/main" val="20000"/>
                    </a:ext>
                  </a:extLst>
                </a:gridCol>
                <a:gridCol w="4367283">
                  <a:extLst>
                    <a:ext uri="{9D8B030D-6E8A-4147-A177-3AD203B41FA5}">
                      <a16:colId xmlns:a16="http://schemas.microsoft.com/office/drawing/2014/main" val="20001"/>
                    </a:ext>
                  </a:extLst>
                </a:gridCol>
              </a:tblGrid>
              <a:tr h="395785">
                <a:tc>
                  <a:txBody>
                    <a:bodyPr/>
                    <a:lstStyle/>
                    <a:p>
                      <a:pPr algn="ctr"/>
                      <a:r>
                        <a:rPr lang="fa-IR" dirty="0" smtClean="0"/>
                        <a:t>مواد مرتبط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dirty="0" smtClean="0"/>
                        <a:t>موانع فرزند آوری و رشد جمعیت </a:t>
                      </a:r>
                      <a:endParaRPr lang="en-US" dirty="0" smtClean="0"/>
                    </a:p>
                    <a:p>
                      <a:pPr algn="ctr"/>
                      <a:endParaRPr lang="en-US" dirty="0"/>
                    </a:p>
                  </a:txBody>
                  <a:tcPr/>
                </a:tc>
                <a:extLst>
                  <a:ext uri="{0D108BD9-81ED-4DB2-BD59-A6C34878D82A}">
                    <a16:rowId xmlns:a16="http://schemas.microsoft.com/office/drawing/2014/main" val="10000"/>
                  </a:ext>
                </a:extLst>
              </a:tr>
              <a:tr h="395785">
                <a:tc>
                  <a:txBody>
                    <a:bodyPr/>
                    <a:lstStyle/>
                    <a:p>
                      <a:pPr algn="ctr"/>
                      <a:r>
                        <a:rPr lang="fa-IR" b="1" dirty="0" smtClean="0">
                          <a:cs typeface="2  Mitra" panose="00000400000000000000" pitchFamily="2" charset="-78"/>
                        </a:rPr>
                        <a:t>69،9،6،5،4،3</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الگوی مسکن و فرهنگ اجاره</a:t>
                      </a:r>
                      <a:r>
                        <a:rPr lang="fa-IR" b="0" baseline="0" dirty="0" smtClean="0">
                          <a:cs typeface="2  Mitra" panose="00000400000000000000" pitchFamily="2" charset="-78"/>
                        </a:rPr>
                        <a:t> مسکن ناسازگار با خانواده های بیش از دو فرزند </a:t>
                      </a:r>
                      <a:endParaRPr lang="en-US" b="0" dirty="0">
                        <a:cs typeface="2  Mitra" panose="00000400000000000000" pitchFamily="2" charset="-78"/>
                      </a:endParaRPr>
                    </a:p>
                  </a:txBody>
                  <a:tcPr/>
                </a:tc>
                <a:extLst>
                  <a:ext uri="{0D108BD9-81ED-4DB2-BD59-A6C34878D82A}">
                    <a16:rowId xmlns:a16="http://schemas.microsoft.com/office/drawing/2014/main" val="10001"/>
                  </a:ext>
                </a:extLst>
              </a:tr>
              <a:tr h="395785">
                <a:tc>
                  <a:txBody>
                    <a:bodyPr/>
                    <a:lstStyle/>
                    <a:p>
                      <a:pPr algn="ctr"/>
                      <a:r>
                        <a:rPr lang="fa-IR" b="1" dirty="0" smtClean="0">
                          <a:cs typeface="2  Mitra" panose="00000400000000000000" pitchFamily="2" charset="-78"/>
                        </a:rPr>
                        <a:t>15،14</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نگرانی از بیکاری سرپرست خانوار </a:t>
                      </a:r>
                      <a:endParaRPr lang="en-US" b="0" dirty="0">
                        <a:cs typeface="2  Mitra" panose="00000400000000000000" pitchFamily="2" charset="-78"/>
                      </a:endParaRPr>
                    </a:p>
                  </a:txBody>
                  <a:tcPr/>
                </a:tc>
                <a:extLst>
                  <a:ext uri="{0D108BD9-81ED-4DB2-BD59-A6C34878D82A}">
                    <a16:rowId xmlns:a16="http://schemas.microsoft.com/office/drawing/2014/main" val="10002"/>
                  </a:ext>
                </a:extLst>
              </a:tr>
              <a:tr h="395785">
                <a:tc>
                  <a:txBody>
                    <a:bodyPr/>
                    <a:lstStyle/>
                    <a:p>
                      <a:pPr algn="ctr"/>
                      <a:r>
                        <a:rPr lang="fa-IR" b="1" dirty="0" smtClean="0">
                          <a:cs typeface="2  Mitra" panose="00000400000000000000" pitchFamily="2" charset="-78"/>
                        </a:rPr>
                        <a:t>66،53،45،44،24،20،10</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هزینه های دوران بارداری، شیردهی و زایمان </a:t>
                      </a:r>
                      <a:endParaRPr lang="en-US" b="0" dirty="0">
                        <a:cs typeface="2  Mitra" panose="00000400000000000000" pitchFamily="2" charset="-78"/>
                      </a:endParaRPr>
                    </a:p>
                  </a:txBody>
                  <a:tcPr/>
                </a:tc>
                <a:extLst>
                  <a:ext uri="{0D108BD9-81ED-4DB2-BD59-A6C34878D82A}">
                    <a16:rowId xmlns:a16="http://schemas.microsoft.com/office/drawing/2014/main" val="10003"/>
                  </a:ext>
                </a:extLst>
              </a:tr>
              <a:tr h="395785">
                <a:tc>
                  <a:txBody>
                    <a:bodyPr/>
                    <a:lstStyle/>
                    <a:p>
                      <a:pPr algn="ctr"/>
                      <a:r>
                        <a:rPr lang="fa-IR" b="1" dirty="0" smtClean="0">
                          <a:cs typeface="2  Mitra" panose="00000400000000000000" pitchFamily="2" charset="-78"/>
                        </a:rPr>
                        <a:t>66،52،51،46،38،29،28</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عقیم سازی و استفاده بی رویه از اقلام پیشگیری</a:t>
                      </a:r>
                      <a:endParaRPr lang="en-US" b="0" dirty="0">
                        <a:cs typeface="2  Mitra" panose="00000400000000000000" pitchFamily="2" charset="-78"/>
                      </a:endParaRPr>
                    </a:p>
                  </a:txBody>
                  <a:tcPr/>
                </a:tc>
                <a:extLst>
                  <a:ext uri="{0D108BD9-81ED-4DB2-BD59-A6C34878D82A}">
                    <a16:rowId xmlns:a16="http://schemas.microsoft.com/office/drawing/2014/main" val="10004"/>
                  </a:ext>
                </a:extLst>
              </a:tr>
              <a:tr h="395785">
                <a:tc>
                  <a:txBody>
                    <a:bodyPr/>
                    <a:lstStyle/>
                    <a:p>
                      <a:pPr algn="ctr"/>
                      <a:r>
                        <a:rPr lang="fa-IR" b="1" dirty="0" smtClean="0">
                          <a:cs typeface="2  Mitra" panose="00000400000000000000" pitchFamily="2" charset="-78"/>
                        </a:rPr>
                        <a:t>53،46،23</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ترس از فرزند معلول</a:t>
                      </a:r>
                      <a:endParaRPr lang="en-US" b="0" dirty="0">
                        <a:cs typeface="2  Mitra" panose="00000400000000000000" pitchFamily="2" charset="-78"/>
                      </a:endParaRPr>
                    </a:p>
                  </a:txBody>
                  <a:tcPr/>
                </a:tc>
                <a:extLst>
                  <a:ext uri="{0D108BD9-81ED-4DB2-BD59-A6C34878D82A}">
                    <a16:rowId xmlns:a16="http://schemas.microsoft.com/office/drawing/2014/main" val="10005"/>
                  </a:ext>
                </a:extLst>
              </a:tr>
              <a:tr h="395785">
                <a:tc>
                  <a:txBody>
                    <a:bodyPr/>
                    <a:lstStyle/>
                    <a:p>
                      <a:pPr algn="ctr"/>
                      <a:r>
                        <a:rPr lang="fa-IR" b="1" dirty="0" smtClean="0">
                          <a:cs typeface="2  Mitra" panose="00000400000000000000" pitchFamily="2" charset="-78"/>
                        </a:rPr>
                        <a:t>66،38،36</a:t>
                      </a:r>
                      <a:br>
                        <a:rPr lang="fa-IR" b="1" dirty="0" smtClean="0">
                          <a:cs typeface="2  Mitra" panose="00000400000000000000" pitchFamily="2" charset="-78"/>
                        </a:rPr>
                      </a:br>
                      <a:r>
                        <a:rPr lang="fa-IR" b="1" dirty="0" smtClean="0">
                          <a:cs typeface="2  Mitra" panose="00000400000000000000" pitchFamily="2" charset="-78"/>
                        </a:rPr>
                        <a:t>،35،33،31،30،29،28</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عدم اطمینان</a:t>
                      </a:r>
                      <a:r>
                        <a:rPr lang="fa-IR" b="0" baseline="0" dirty="0" smtClean="0">
                          <a:cs typeface="2  Mitra" panose="00000400000000000000" pitchFamily="2" charset="-78"/>
                        </a:rPr>
                        <a:t> به ادامه زندگی مشترک</a:t>
                      </a:r>
                      <a:endParaRPr lang="en-US" b="0" dirty="0">
                        <a:cs typeface="2  Mitra" panose="00000400000000000000" pitchFamily="2" charset="-78"/>
                      </a:endParaRPr>
                    </a:p>
                  </a:txBody>
                  <a:tcPr/>
                </a:tc>
                <a:extLst>
                  <a:ext uri="{0D108BD9-81ED-4DB2-BD59-A6C34878D82A}">
                    <a16:rowId xmlns:a16="http://schemas.microsoft.com/office/drawing/2014/main" val="10006"/>
                  </a:ext>
                </a:extLst>
              </a:tr>
              <a:tr h="395785">
                <a:tc>
                  <a:txBody>
                    <a:bodyPr/>
                    <a:lstStyle/>
                    <a:p>
                      <a:pPr algn="ctr"/>
                      <a:r>
                        <a:rPr lang="fa-IR" b="1" dirty="0" smtClean="0">
                          <a:cs typeface="2  Mitra" panose="00000400000000000000" pitchFamily="2" charset="-78"/>
                        </a:rPr>
                        <a:t>39،35،36،34،33،25</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نگرانی از تربیت صحیح فرزندان </a:t>
                      </a:r>
                      <a:endParaRPr lang="en-US" b="0" dirty="0">
                        <a:cs typeface="2  Mitra" panose="00000400000000000000" pitchFamily="2" charset="-78"/>
                      </a:endParaRPr>
                    </a:p>
                  </a:txBody>
                  <a:tcPr/>
                </a:tc>
                <a:extLst>
                  <a:ext uri="{0D108BD9-81ED-4DB2-BD59-A6C34878D82A}">
                    <a16:rowId xmlns:a16="http://schemas.microsoft.com/office/drawing/2014/main" val="10007"/>
                  </a:ext>
                </a:extLst>
              </a:tr>
              <a:tr h="395785">
                <a:tc>
                  <a:txBody>
                    <a:bodyPr/>
                    <a:lstStyle/>
                    <a:p>
                      <a:pPr algn="ctr"/>
                      <a:r>
                        <a:rPr lang="fa-IR" b="1" dirty="0" smtClean="0">
                          <a:cs typeface="2  Mitra" panose="00000400000000000000" pitchFamily="2" charset="-78"/>
                        </a:rPr>
                        <a:t>27،26،22،8،7</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ناسازگاری تاهل و فرزندآوری با محدودیت های کنونی آموزش عالی </a:t>
                      </a:r>
                      <a:endParaRPr lang="en-US" b="0" dirty="0">
                        <a:cs typeface="2  Mitra" panose="00000400000000000000" pitchFamily="2" charset="-78"/>
                      </a:endParaRPr>
                    </a:p>
                  </a:txBody>
                  <a:tcPr/>
                </a:tc>
                <a:extLst>
                  <a:ext uri="{0D108BD9-81ED-4DB2-BD59-A6C34878D82A}">
                    <a16:rowId xmlns:a16="http://schemas.microsoft.com/office/drawing/2014/main" val="10008"/>
                  </a:ext>
                </a:extLst>
              </a:tr>
              <a:tr h="395785">
                <a:tc>
                  <a:txBody>
                    <a:bodyPr/>
                    <a:lstStyle/>
                    <a:p>
                      <a:pPr algn="ctr"/>
                      <a:r>
                        <a:rPr lang="fa-IR" b="1" dirty="0" smtClean="0">
                          <a:cs typeface="2  Mitra" panose="00000400000000000000" pitchFamily="2" charset="-78"/>
                        </a:rPr>
                        <a:t>34،33،32،31،30،29،28،25،18،15،6،5، 4،3،67،46،39،36،35</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نهادینه شدن</a:t>
                      </a:r>
                      <a:r>
                        <a:rPr lang="fa-IR" b="0" baseline="0" dirty="0" smtClean="0">
                          <a:cs typeface="2  Mitra" panose="00000400000000000000" pitchFamily="2" charset="-78"/>
                        </a:rPr>
                        <a:t> فرهنگ فرزند کمتر زندگی بهتر </a:t>
                      </a:r>
                      <a:endParaRPr lang="en-US" b="0" dirty="0">
                        <a:cs typeface="2  Mitra" panose="00000400000000000000" pitchFamily="2" charset="-78"/>
                      </a:endParaRPr>
                    </a:p>
                  </a:txBody>
                  <a:tcPr/>
                </a:tc>
                <a:extLst>
                  <a:ext uri="{0D108BD9-81ED-4DB2-BD59-A6C34878D82A}">
                    <a16:rowId xmlns:a16="http://schemas.microsoft.com/office/drawing/2014/main" val="10009"/>
                  </a:ext>
                </a:extLst>
              </a:tr>
              <a:tr h="395785">
                <a:tc>
                  <a:txBody>
                    <a:bodyPr/>
                    <a:lstStyle/>
                    <a:p>
                      <a:pPr algn="ctr"/>
                      <a:r>
                        <a:rPr lang="fa-IR" b="1" dirty="0" smtClean="0">
                          <a:cs typeface="2  Mitra" panose="00000400000000000000" pitchFamily="2" charset="-78"/>
                        </a:rPr>
                        <a:t>67، 65،64،53،46،39،35،28</a:t>
                      </a:r>
                      <a:endParaRPr lang="en-US" b="1" dirty="0">
                        <a:cs typeface="2  Mitra" panose="00000400000000000000" pitchFamily="2" charset="-78"/>
                      </a:endParaRPr>
                    </a:p>
                  </a:txBody>
                  <a:tcPr/>
                </a:tc>
                <a:tc>
                  <a:txBody>
                    <a:bodyPr/>
                    <a:lstStyle/>
                    <a:p>
                      <a:pPr algn="ctr"/>
                      <a:r>
                        <a:rPr lang="fa-IR" b="0" dirty="0" smtClean="0">
                          <a:cs typeface="2  Mitra" panose="00000400000000000000" pitchFamily="2" charset="-78"/>
                        </a:rPr>
                        <a:t>حرکت</a:t>
                      </a:r>
                      <a:r>
                        <a:rPr lang="fa-IR" b="0" baseline="0" dirty="0" smtClean="0">
                          <a:cs typeface="2  Mitra" panose="00000400000000000000" pitchFamily="2" charset="-78"/>
                        </a:rPr>
                        <a:t> های معارض فرهنگی و قانونی </a:t>
                      </a:r>
                      <a:endParaRPr lang="en-US" b="0" dirty="0">
                        <a:cs typeface="2  Mitra" panose="00000400000000000000" pitchFamily="2" charset="-78"/>
                      </a:endParaRPr>
                    </a:p>
                  </a:txBody>
                  <a:tcPr/>
                </a:tc>
                <a:extLst>
                  <a:ext uri="{0D108BD9-81ED-4DB2-BD59-A6C34878D82A}">
                    <a16:rowId xmlns:a16="http://schemas.microsoft.com/office/drawing/2014/main" val="10010"/>
                  </a:ext>
                </a:extLst>
              </a:tr>
              <a:tr h="39578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b="1" dirty="0" smtClean="0">
                          <a:cs typeface="2  Mitra" panose="00000400000000000000" pitchFamily="2" charset="-78"/>
                        </a:rPr>
                        <a:t>70،67،65،59،58،56،54،50،46،28،19،2،1،74،72،71</a:t>
                      </a:r>
                      <a:endParaRPr lang="en-US" b="1" dirty="0" smtClean="0">
                        <a:cs typeface="2  Mitra" panose="00000400000000000000" pitchFamily="2" charset="-78"/>
                      </a:endParaRPr>
                    </a:p>
                  </a:txBody>
                  <a:tcPr/>
                </a:tc>
                <a:tc>
                  <a:txBody>
                    <a:bodyPr/>
                    <a:lstStyle/>
                    <a:p>
                      <a:pPr algn="ctr"/>
                      <a:r>
                        <a:rPr lang="fa-IR" b="0" dirty="0" smtClean="0">
                          <a:cs typeface="2  Mitra" panose="00000400000000000000" pitchFamily="2" charset="-78"/>
                        </a:rPr>
                        <a:t>فقدان متولی و ضمانت اجرایی سیاست ها و قوانین</a:t>
                      </a:r>
                      <a:r>
                        <a:rPr lang="fa-IR" b="0" baseline="0" dirty="0" smtClean="0">
                          <a:cs typeface="2  Mitra" panose="00000400000000000000" pitchFamily="2" charset="-78"/>
                        </a:rPr>
                        <a:t> مرتبط با جمعیت و خانواده</a:t>
                      </a:r>
                      <a:endParaRPr lang="en-US" b="0" dirty="0">
                        <a:cs typeface="2  Mitra" panose="00000400000000000000" pitchFamily="2" charset="-78"/>
                      </a:endParaRP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958863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r.barakati.slide.pdf - Adobe Acrobat Reader DC"/>
          <p:cNvPicPr>
            <a:picLocks noGrp="1" noChangeAspect="1"/>
          </p:cNvPicPr>
          <p:nvPr>
            <p:ph idx="1"/>
          </p:nvPr>
        </p:nvPicPr>
        <p:blipFill rotWithShape="1">
          <a:blip r:embed="rId2">
            <a:extLst>
              <a:ext uri="{28A0092B-C50C-407E-A947-70E740481C1C}">
                <a14:useLocalDpi xmlns:a14="http://schemas.microsoft.com/office/drawing/2010/main" val="0"/>
              </a:ext>
            </a:extLst>
          </a:blip>
          <a:srcRect l="5480" t="21401" r="23096" b="5206"/>
          <a:stretch/>
        </p:blipFill>
        <p:spPr>
          <a:xfrm>
            <a:off x="764274" y="1105470"/>
            <a:ext cx="11027391" cy="5349922"/>
          </a:xfrm>
        </p:spPr>
      </p:pic>
      <p:sp>
        <p:nvSpPr>
          <p:cNvPr id="5" name="TextBox 4"/>
          <p:cNvSpPr txBox="1"/>
          <p:nvPr/>
        </p:nvSpPr>
        <p:spPr>
          <a:xfrm>
            <a:off x="4599295" y="423081"/>
            <a:ext cx="5964072" cy="584775"/>
          </a:xfrm>
          <a:prstGeom prst="rect">
            <a:avLst/>
          </a:prstGeom>
          <a:noFill/>
        </p:spPr>
        <p:txBody>
          <a:bodyPr wrap="square" rtlCol="0">
            <a:spAutoFit/>
          </a:bodyPr>
          <a:lstStyle/>
          <a:p>
            <a:pPr algn="r"/>
            <a:r>
              <a:rPr lang="fa-IR" sz="3200" b="1" dirty="0" smtClean="0">
                <a:cs typeface="2  Mitra" panose="00000400000000000000" pitchFamily="2" charset="-78"/>
              </a:rPr>
              <a:t>وظایف دستگاه ها:  </a:t>
            </a:r>
            <a:endParaRPr lang="en-US" sz="3200" b="1" dirty="0">
              <a:cs typeface="2  Mitra" panose="00000400000000000000" pitchFamily="2" charset="-78"/>
            </a:endParaRPr>
          </a:p>
        </p:txBody>
      </p:sp>
      <p:sp>
        <p:nvSpPr>
          <p:cNvPr id="6" name="Left Arrow 5"/>
          <p:cNvSpPr/>
          <p:nvPr/>
        </p:nvSpPr>
        <p:spPr>
          <a:xfrm>
            <a:off x="5827594" y="5199797"/>
            <a:ext cx="641445" cy="655093"/>
          </a:xfrm>
          <a:prstGeom prst="lef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b="1">
              <a:ln w="12700">
                <a:solidFill>
                  <a:schemeClr val="accent5"/>
                </a:solidFill>
                <a:prstDash val="solid"/>
              </a:ln>
              <a:pattFill prst="ltDnDiag">
                <a:fgClr>
                  <a:schemeClr val="accent5">
                    <a:lumMod val="60000"/>
                    <a:lumOff val="40000"/>
                  </a:schemeClr>
                </a:fgClr>
                <a:bgClr>
                  <a:schemeClr val="bg1"/>
                </a:bgClr>
              </a:pattFill>
            </a:endParaRPr>
          </a:p>
        </p:txBody>
      </p:sp>
    </p:spTree>
    <p:extLst>
      <p:ext uri="{BB962C8B-B14F-4D97-AF65-F5344CB8AC3E}">
        <p14:creationId xmlns:p14="http://schemas.microsoft.com/office/powerpoint/2010/main" val="3831464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A892261-E532-4228-96C4-D91D27D552D1}"/>
              </a:ext>
            </a:extLst>
          </p:cNvPr>
          <p:cNvSpPr txBox="1">
            <a:spLocks/>
          </p:cNvSpPr>
          <p:nvPr/>
        </p:nvSpPr>
        <p:spPr>
          <a:xfrm>
            <a:off x="2667000" y="-243408"/>
            <a:ext cx="7334200" cy="1008112"/>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None/>
            </a:pPr>
            <a:r>
              <a:rPr lang="fa-IR" sz="2800" dirty="0">
                <a:solidFill>
                  <a:srgbClr val="00B050"/>
                </a:solidFill>
                <a:cs typeface="B Homa" panose="00000400000000000000" pitchFamily="2" charset="-78"/>
              </a:rPr>
              <a:t/>
            </a:r>
            <a:br>
              <a:rPr lang="fa-IR" sz="2800" dirty="0">
                <a:solidFill>
                  <a:srgbClr val="00B050"/>
                </a:solidFill>
                <a:cs typeface="B Homa" panose="00000400000000000000" pitchFamily="2" charset="-78"/>
              </a:rPr>
            </a:br>
            <a:r>
              <a:rPr lang="fa-IR" sz="2800" dirty="0">
                <a:solidFill>
                  <a:srgbClr val="00B050"/>
                </a:solidFill>
                <a:cs typeface="B Homa" panose="00000400000000000000" pitchFamily="2" charset="-78"/>
              </a:rPr>
              <a:t>قانون در معاونتها و بخشهای مختلف وزارت بهداشت</a:t>
            </a:r>
            <a:endParaRPr lang="en-US" sz="2800" dirty="0">
              <a:solidFill>
                <a:srgbClr val="00B050"/>
              </a:solidFill>
              <a:cs typeface="B Homa" panose="00000400000000000000" pitchFamily="2" charset="-78"/>
            </a:endParaRPr>
          </a:p>
        </p:txBody>
      </p:sp>
      <p:graphicFrame>
        <p:nvGraphicFramePr>
          <p:cNvPr id="7" name="Table 5">
            <a:extLst>
              <a:ext uri="{FF2B5EF4-FFF2-40B4-BE49-F238E27FC236}">
                <a16:creationId xmlns:a16="http://schemas.microsoft.com/office/drawing/2014/main" id="{81D12281-5B99-4476-B4A0-21D50E293F0A}"/>
              </a:ext>
            </a:extLst>
          </p:cNvPr>
          <p:cNvGraphicFramePr>
            <a:graphicFrameLocks noGrp="1"/>
          </p:cNvGraphicFramePr>
          <p:nvPr>
            <p:ph sz="quarter" idx="4294967295"/>
            <p:extLst>
              <p:ext uri="{D42A27DB-BD31-4B8C-83A1-F6EECF244321}">
                <p14:modId xmlns:p14="http://schemas.microsoft.com/office/powerpoint/2010/main" val="1502604902"/>
              </p:ext>
            </p:extLst>
          </p:nvPr>
        </p:nvGraphicFramePr>
        <p:xfrm>
          <a:off x="539931" y="1052736"/>
          <a:ext cx="10807338" cy="5757464"/>
        </p:xfrm>
        <a:graphic>
          <a:graphicData uri="http://schemas.openxmlformats.org/drawingml/2006/table">
            <a:tbl>
              <a:tblPr firstRow="1" bandRow="1">
                <a:tableStyleId>{5C22544A-7EE6-4342-B048-85BDC9FD1C3A}</a:tableStyleId>
              </a:tblPr>
              <a:tblGrid>
                <a:gridCol w="5803939">
                  <a:extLst>
                    <a:ext uri="{9D8B030D-6E8A-4147-A177-3AD203B41FA5}">
                      <a16:colId xmlns:a16="http://schemas.microsoft.com/office/drawing/2014/main" val="198747566"/>
                    </a:ext>
                  </a:extLst>
                </a:gridCol>
                <a:gridCol w="1200816">
                  <a:extLst>
                    <a:ext uri="{9D8B030D-6E8A-4147-A177-3AD203B41FA5}">
                      <a16:colId xmlns:a16="http://schemas.microsoft.com/office/drawing/2014/main" val="2549093422"/>
                    </a:ext>
                  </a:extLst>
                </a:gridCol>
                <a:gridCol w="2901969">
                  <a:extLst>
                    <a:ext uri="{9D8B030D-6E8A-4147-A177-3AD203B41FA5}">
                      <a16:colId xmlns:a16="http://schemas.microsoft.com/office/drawing/2014/main" val="2767254591"/>
                    </a:ext>
                  </a:extLst>
                </a:gridCol>
                <a:gridCol w="900614">
                  <a:extLst>
                    <a:ext uri="{9D8B030D-6E8A-4147-A177-3AD203B41FA5}">
                      <a16:colId xmlns:a16="http://schemas.microsoft.com/office/drawing/2014/main" val="4216053288"/>
                    </a:ext>
                  </a:extLst>
                </a:gridCol>
              </a:tblGrid>
              <a:tr h="504614">
                <a:tc>
                  <a:txBody>
                    <a:bodyPr/>
                    <a:lstStyle/>
                    <a:p>
                      <a:pPr algn="ctr"/>
                      <a:r>
                        <a:rPr lang="fa-IR" sz="1400" dirty="0">
                          <a:cs typeface="B Titr" panose="00000700000000000000" pitchFamily="2" charset="-78"/>
                        </a:rPr>
                        <a:t>مواد قانونی مرتبط</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تعداد مواد قانونی</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نام معاونت / اداره</a:t>
                      </a:r>
                      <a:endParaRPr lang="en-US" sz="1400" dirty="0">
                        <a:cs typeface="B Titr" panose="00000700000000000000" pitchFamily="2" charset="-78"/>
                      </a:endParaRPr>
                    </a:p>
                  </a:txBody>
                  <a:tcPr/>
                </a:tc>
                <a:tc>
                  <a:txBody>
                    <a:bodyPr/>
                    <a:lstStyle/>
                    <a:p>
                      <a:pPr algn="l"/>
                      <a:r>
                        <a:rPr lang="fa-IR" sz="1400" dirty="0">
                          <a:cs typeface="B Titr" panose="00000700000000000000" pitchFamily="2" charset="-78"/>
                        </a:rPr>
                        <a:t>ردیف</a:t>
                      </a:r>
                      <a:endParaRPr lang="en-US" sz="1400" dirty="0">
                        <a:cs typeface="B Titr" panose="00000700000000000000" pitchFamily="2" charset="-78"/>
                      </a:endParaRPr>
                    </a:p>
                  </a:txBody>
                  <a:tcPr/>
                </a:tc>
                <a:extLst>
                  <a:ext uri="{0D108BD9-81ED-4DB2-BD59-A6C34878D82A}">
                    <a16:rowId xmlns:a16="http://schemas.microsoft.com/office/drawing/2014/main" val="1953180106"/>
                  </a:ext>
                </a:extLst>
              </a:tr>
              <a:tr h="504614">
                <a:tc>
                  <a:txBody>
                    <a:bodyPr/>
                    <a:lstStyle/>
                    <a:p>
                      <a:pPr algn="ctr"/>
                      <a:r>
                        <a:rPr lang="fa-IR" sz="1400" dirty="0">
                          <a:cs typeface="B Titr" panose="00000700000000000000" pitchFamily="2" charset="-78"/>
                        </a:rPr>
                        <a:t>2-22-24-28-35-36-38-42-44-47-48-49-50-51-52-53-54-55-57-61</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20 </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معاونت بهداشت</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1</a:t>
                      </a:r>
                      <a:endParaRPr lang="en-US" sz="1400" dirty="0">
                        <a:cs typeface="B Titr" panose="00000700000000000000" pitchFamily="2" charset="-78"/>
                      </a:endParaRPr>
                    </a:p>
                  </a:txBody>
                  <a:tcPr/>
                </a:tc>
                <a:extLst>
                  <a:ext uri="{0D108BD9-81ED-4DB2-BD59-A6C34878D82A}">
                    <a16:rowId xmlns:a16="http://schemas.microsoft.com/office/drawing/2014/main" val="1024647133"/>
                  </a:ext>
                </a:extLst>
              </a:tr>
              <a:tr h="296832">
                <a:tc>
                  <a:txBody>
                    <a:bodyPr/>
                    <a:lstStyle/>
                    <a:p>
                      <a:pPr algn="ctr"/>
                      <a:r>
                        <a:rPr lang="fa-IR" sz="1400">
                          <a:cs typeface="B Titr" panose="00000700000000000000" pitchFamily="2" charset="-78"/>
                        </a:rPr>
                        <a:t>26-27-35-40-41-42-43-46-47-48-49-50-52-56</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13</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معاونت درمان</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2</a:t>
                      </a:r>
                      <a:endParaRPr lang="en-US" sz="1400" dirty="0">
                        <a:cs typeface="B Titr" panose="00000700000000000000" pitchFamily="2" charset="-78"/>
                      </a:endParaRPr>
                    </a:p>
                  </a:txBody>
                  <a:tcPr/>
                </a:tc>
                <a:extLst>
                  <a:ext uri="{0D108BD9-81ED-4DB2-BD59-A6C34878D82A}">
                    <a16:rowId xmlns:a16="http://schemas.microsoft.com/office/drawing/2014/main" val="2267355133"/>
                  </a:ext>
                </a:extLst>
              </a:tr>
              <a:tr h="514904">
                <a:tc>
                  <a:txBody>
                    <a:bodyPr/>
                    <a:lstStyle/>
                    <a:p>
                      <a:pPr algn="ctr"/>
                      <a:r>
                        <a:rPr lang="fa-IR" sz="1400" dirty="0">
                          <a:cs typeface="B Titr" panose="00000700000000000000" pitchFamily="2" charset="-78"/>
                        </a:rPr>
                        <a:t>26-27-35-39-41-42-46-47-48-50</a:t>
                      </a:r>
                      <a:endParaRPr lang="en-US" sz="1400" dirty="0">
                        <a:cs typeface="B Titr" panose="00000700000000000000" pitchFamily="2" charset="-78"/>
                      </a:endParaRPr>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dirty="0">
                          <a:cs typeface="B Titr" panose="00000700000000000000" pitchFamily="2" charset="-78"/>
                        </a:rPr>
                        <a:t>10</a:t>
                      </a:r>
                      <a:endParaRPr lang="en-US" sz="1400" dirty="0">
                        <a:cs typeface="B Titr" panose="00000700000000000000" pitchFamily="2" charset="-78"/>
                      </a:endParaRPr>
                    </a:p>
                    <a:p>
                      <a:pPr algn="ct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معاونت آموزش</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3</a:t>
                      </a:r>
                      <a:endParaRPr lang="en-US" sz="1400" dirty="0">
                        <a:cs typeface="B Titr" panose="00000700000000000000" pitchFamily="2" charset="-78"/>
                      </a:endParaRPr>
                    </a:p>
                  </a:txBody>
                  <a:tcPr/>
                </a:tc>
                <a:extLst>
                  <a:ext uri="{0D108BD9-81ED-4DB2-BD59-A6C34878D82A}">
                    <a16:rowId xmlns:a16="http://schemas.microsoft.com/office/drawing/2014/main" val="3938078850"/>
                  </a:ext>
                </a:extLst>
              </a:tr>
              <a:tr h="296832">
                <a:tc>
                  <a:txBody>
                    <a:bodyPr/>
                    <a:lstStyle/>
                    <a:p>
                      <a:pPr algn="ctr"/>
                      <a:r>
                        <a:rPr lang="fa-IR" sz="1400" dirty="0">
                          <a:cs typeface="B Titr" panose="00000700000000000000" pitchFamily="2" charset="-78"/>
                        </a:rPr>
                        <a:t>6-15-16-17-18-20-22-46-27-50</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9</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معاونت توسعه</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4</a:t>
                      </a:r>
                      <a:endParaRPr lang="en-US" sz="1400" dirty="0">
                        <a:cs typeface="B Titr" panose="00000700000000000000" pitchFamily="2" charset="-78"/>
                      </a:endParaRPr>
                    </a:p>
                  </a:txBody>
                  <a:tcPr/>
                </a:tc>
                <a:extLst>
                  <a:ext uri="{0D108BD9-81ED-4DB2-BD59-A6C34878D82A}">
                    <a16:rowId xmlns:a16="http://schemas.microsoft.com/office/drawing/2014/main" val="646401444"/>
                  </a:ext>
                </a:extLst>
              </a:tr>
              <a:tr h="296832">
                <a:tc>
                  <a:txBody>
                    <a:bodyPr/>
                    <a:lstStyle/>
                    <a:p>
                      <a:pPr algn="ctr"/>
                      <a:r>
                        <a:rPr lang="fa-IR" sz="1400" dirty="0">
                          <a:cs typeface="B Titr" panose="00000700000000000000" pitchFamily="2" charset="-78"/>
                        </a:rPr>
                        <a:t>24-34-47-48-49-50-53-54-55</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9</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آمار و فناوری اطلاعات</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5</a:t>
                      </a:r>
                      <a:endParaRPr lang="en-US" sz="1400" dirty="0">
                        <a:cs typeface="B Titr" panose="00000700000000000000" pitchFamily="2" charset="-78"/>
                      </a:endParaRPr>
                    </a:p>
                  </a:txBody>
                  <a:tcPr/>
                </a:tc>
                <a:extLst>
                  <a:ext uri="{0D108BD9-81ED-4DB2-BD59-A6C34878D82A}">
                    <a16:rowId xmlns:a16="http://schemas.microsoft.com/office/drawing/2014/main" val="2261706625"/>
                  </a:ext>
                </a:extLst>
              </a:tr>
              <a:tr h="514904">
                <a:tc>
                  <a:txBody>
                    <a:bodyPr/>
                    <a:lstStyle/>
                    <a:p>
                      <a:pPr algn="ctr"/>
                      <a:r>
                        <a:rPr lang="fa-IR" sz="1400" dirty="0">
                          <a:cs typeface="B Titr" panose="00000700000000000000" pitchFamily="2" charset="-78"/>
                        </a:rPr>
                        <a:t>2-7-28-35-36-38</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6</a:t>
                      </a:r>
                      <a:endParaRPr lang="en-US" sz="1400" dirty="0">
                        <a:cs typeface="B Titr" panose="00000700000000000000" pitchFamily="2" charset="-78"/>
                      </a:endParaRPr>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dirty="0">
                          <a:cs typeface="B Titr" panose="00000700000000000000" pitchFamily="2" charset="-78"/>
                        </a:rPr>
                        <a:t>معاونت فرهنگی و دانشجویی</a:t>
                      </a:r>
                      <a:endParaRPr lang="en-US" sz="1400" dirty="0">
                        <a:cs typeface="B Titr" panose="00000700000000000000" pitchFamily="2" charset="-78"/>
                      </a:endParaRPr>
                    </a:p>
                    <a:p>
                      <a:pPr algn="ct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6</a:t>
                      </a:r>
                      <a:endParaRPr lang="en-US" sz="1400" dirty="0">
                        <a:cs typeface="B Titr" panose="00000700000000000000" pitchFamily="2" charset="-78"/>
                      </a:endParaRPr>
                    </a:p>
                  </a:txBody>
                  <a:tcPr/>
                </a:tc>
                <a:extLst>
                  <a:ext uri="{0D108BD9-81ED-4DB2-BD59-A6C34878D82A}">
                    <a16:rowId xmlns:a16="http://schemas.microsoft.com/office/drawing/2014/main" val="3948987795"/>
                  </a:ext>
                </a:extLst>
              </a:tr>
              <a:tr h="296832">
                <a:tc>
                  <a:txBody>
                    <a:bodyPr/>
                    <a:lstStyle/>
                    <a:p>
                      <a:pPr algn="ctr"/>
                      <a:r>
                        <a:rPr lang="fa-IR" sz="1400" dirty="0">
                          <a:cs typeface="B Titr" panose="00000700000000000000" pitchFamily="2" charset="-78"/>
                        </a:rPr>
                        <a:t>26-27-35-41-46</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5</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معاونت پرستاری</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7</a:t>
                      </a:r>
                      <a:endParaRPr lang="en-US" sz="1400" dirty="0">
                        <a:cs typeface="B Titr" panose="00000700000000000000" pitchFamily="2" charset="-78"/>
                      </a:endParaRPr>
                    </a:p>
                  </a:txBody>
                  <a:tcPr/>
                </a:tc>
                <a:extLst>
                  <a:ext uri="{0D108BD9-81ED-4DB2-BD59-A6C34878D82A}">
                    <a16:rowId xmlns:a16="http://schemas.microsoft.com/office/drawing/2014/main" val="201458117"/>
                  </a:ext>
                </a:extLst>
              </a:tr>
              <a:tr h="296832">
                <a:tc>
                  <a:txBody>
                    <a:bodyPr/>
                    <a:lstStyle/>
                    <a:p>
                      <a:pPr algn="ctr"/>
                      <a:r>
                        <a:rPr lang="fa-IR" sz="1400" dirty="0">
                          <a:cs typeface="B Titr" panose="00000700000000000000" pitchFamily="2" charset="-78"/>
                        </a:rPr>
                        <a:t>43-44-45-49-50</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5</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شورای عالی بیمه</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8</a:t>
                      </a:r>
                      <a:endParaRPr lang="en-US" sz="1400" dirty="0">
                        <a:cs typeface="B Titr" panose="00000700000000000000" pitchFamily="2" charset="-78"/>
                      </a:endParaRPr>
                    </a:p>
                  </a:txBody>
                  <a:tcPr/>
                </a:tc>
                <a:extLst>
                  <a:ext uri="{0D108BD9-81ED-4DB2-BD59-A6C34878D82A}">
                    <a16:rowId xmlns:a16="http://schemas.microsoft.com/office/drawing/2014/main" val="3348618822"/>
                  </a:ext>
                </a:extLst>
              </a:tr>
              <a:tr h="296832">
                <a:tc>
                  <a:txBody>
                    <a:bodyPr/>
                    <a:lstStyle/>
                    <a:p>
                      <a:pPr algn="ctr"/>
                      <a:r>
                        <a:rPr lang="fa-IR" sz="1400" dirty="0">
                          <a:cs typeface="B Titr" panose="00000700000000000000" pitchFamily="2" charset="-78"/>
                        </a:rPr>
                        <a:t>40-50-51</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3</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معاونت غذا و دارو</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9</a:t>
                      </a:r>
                      <a:endParaRPr lang="en-US" sz="1400" dirty="0">
                        <a:cs typeface="B Titr" panose="00000700000000000000" pitchFamily="2" charset="-78"/>
                      </a:endParaRPr>
                    </a:p>
                  </a:txBody>
                  <a:tcPr/>
                </a:tc>
                <a:extLst>
                  <a:ext uri="{0D108BD9-81ED-4DB2-BD59-A6C34878D82A}">
                    <a16:rowId xmlns:a16="http://schemas.microsoft.com/office/drawing/2014/main" val="3038792314"/>
                  </a:ext>
                </a:extLst>
              </a:tr>
              <a:tr h="514904">
                <a:tc>
                  <a:txBody>
                    <a:bodyPr/>
                    <a:lstStyle/>
                    <a:p>
                      <a:pPr algn="ctr"/>
                      <a:r>
                        <a:rPr lang="fa-IR" sz="1400" dirty="0">
                          <a:cs typeface="B Titr" panose="00000700000000000000" pitchFamily="2" charset="-78"/>
                        </a:rPr>
                        <a:t>39-50</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2</a:t>
                      </a:r>
                      <a:endParaRPr lang="en-US" sz="1400" dirty="0">
                        <a:cs typeface="B Titr" panose="00000700000000000000" pitchFamily="2" charset="-78"/>
                      </a:endParaRPr>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dirty="0">
                          <a:cs typeface="B Titr" panose="00000700000000000000" pitchFamily="2" charset="-78"/>
                        </a:rPr>
                        <a:t>معاونت تحقیقات</a:t>
                      </a:r>
                      <a:endParaRPr lang="en-US" sz="1400" dirty="0">
                        <a:cs typeface="B Titr" panose="00000700000000000000" pitchFamily="2" charset="-78"/>
                      </a:endParaRPr>
                    </a:p>
                    <a:p>
                      <a:pPr algn="ct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10</a:t>
                      </a:r>
                      <a:endParaRPr lang="en-US" sz="1400" dirty="0">
                        <a:cs typeface="B Titr" panose="00000700000000000000" pitchFamily="2" charset="-78"/>
                      </a:endParaRPr>
                    </a:p>
                  </a:txBody>
                  <a:tcPr/>
                </a:tc>
                <a:extLst>
                  <a:ext uri="{0D108BD9-81ED-4DB2-BD59-A6C34878D82A}">
                    <a16:rowId xmlns:a16="http://schemas.microsoft.com/office/drawing/2014/main" val="4045267049"/>
                  </a:ext>
                </a:extLst>
              </a:tr>
              <a:tr h="514904">
                <a:tc>
                  <a:txBody>
                    <a:bodyPr/>
                    <a:lstStyle/>
                    <a:p>
                      <a:pPr algn="ctr"/>
                      <a:r>
                        <a:rPr lang="fa-IR" sz="1400" dirty="0">
                          <a:cs typeface="B Titr" panose="00000700000000000000" pitchFamily="2" charset="-78"/>
                        </a:rPr>
                        <a:t>28-35</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2</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روابط عمومی و اطلاع رسانی </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11</a:t>
                      </a:r>
                      <a:endParaRPr lang="en-US" sz="1400" dirty="0">
                        <a:cs typeface="B Titr" panose="00000700000000000000" pitchFamily="2" charset="-78"/>
                      </a:endParaRPr>
                    </a:p>
                  </a:txBody>
                  <a:tcPr/>
                </a:tc>
                <a:extLst>
                  <a:ext uri="{0D108BD9-81ED-4DB2-BD59-A6C34878D82A}">
                    <a16:rowId xmlns:a16="http://schemas.microsoft.com/office/drawing/2014/main" val="3369379551"/>
                  </a:ext>
                </a:extLst>
              </a:tr>
              <a:tr h="296832">
                <a:tc>
                  <a:txBody>
                    <a:bodyPr/>
                    <a:lstStyle/>
                    <a:p>
                      <a:pPr algn="ctr"/>
                      <a:r>
                        <a:rPr lang="fa-IR" sz="1400" dirty="0">
                          <a:cs typeface="B Titr" panose="00000700000000000000" pitchFamily="2" charset="-78"/>
                        </a:rPr>
                        <a:t>41-42</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2</a:t>
                      </a:r>
                      <a:endParaRPr lang="en-US" sz="1400" dirty="0">
                        <a:cs typeface="B Titr" panose="00000700000000000000" pitchFamily="2" charset="-78"/>
                      </a:endParaRPr>
                    </a:p>
                  </a:txBody>
                  <a:tcPr/>
                </a:tc>
                <a:tc>
                  <a:txBody>
                    <a:bodyPr/>
                    <a:lstStyle/>
                    <a:p>
                      <a:pPr algn="ctr"/>
                      <a:r>
                        <a:rPr lang="fa-IR" sz="1400">
                          <a:cs typeface="B Titr" panose="00000700000000000000" pitchFamily="2" charset="-78"/>
                        </a:rPr>
                        <a:t>دفتر طب ایرانی</a:t>
                      </a:r>
                      <a:endParaRPr lang="en-US" sz="1400" dirty="0">
                        <a:cs typeface="B Titr" panose="00000700000000000000" pitchFamily="2" charset="-78"/>
                      </a:endParaRPr>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dirty="0">
                          <a:cs typeface="B Titr" panose="00000700000000000000" pitchFamily="2" charset="-78"/>
                        </a:rPr>
                        <a:t>12</a:t>
                      </a:r>
                      <a:endParaRPr lang="en-US" sz="1400" dirty="0">
                        <a:cs typeface="B Titr" panose="00000700000000000000" pitchFamily="2" charset="-78"/>
                      </a:endParaRPr>
                    </a:p>
                  </a:txBody>
                  <a:tcPr/>
                </a:tc>
                <a:extLst>
                  <a:ext uri="{0D108BD9-81ED-4DB2-BD59-A6C34878D82A}">
                    <a16:rowId xmlns:a16="http://schemas.microsoft.com/office/drawing/2014/main" val="1224040857"/>
                  </a:ext>
                </a:extLst>
              </a:tr>
              <a:tr h="514904">
                <a:tc>
                  <a:txBody>
                    <a:bodyPr/>
                    <a:lstStyle/>
                    <a:p>
                      <a:pPr algn="ctr"/>
                      <a:r>
                        <a:rPr lang="fa-IR" sz="1400" dirty="0">
                          <a:cs typeface="B Titr" panose="00000700000000000000" pitchFamily="2" charset="-78"/>
                        </a:rPr>
                        <a:t>8</a:t>
                      </a:r>
                      <a:endParaRPr lang="en-US" sz="1400" dirty="0">
                        <a:cs typeface="B Titr" panose="00000700000000000000" pitchFamily="2" charset="-78"/>
                      </a:endParaRPr>
                    </a:p>
                  </a:txBody>
                  <a:tcPr/>
                </a:tc>
                <a:tc>
                  <a:txBody>
                    <a:bodyPr/>
                    <a:lstStyle/>
                    <a:p>
                      <a:pPr algn="ctr"/>
                      <a:r>
                        <a:rPr lang="fa-IR" sz="1400" dirty="0">
                          <a:cs typeface="B Titr" panose="00000700000000000000" pitchFamily="2" charset="-78"/>
                        </a:rPr>
                        <a:t>1</a:t>
                      </a:r>
                      <a:endParaRPr lang="en-US" sz="1400" dirty="0">
                        <a:cs typeface="B Titr" panose="00000700000000000000" pitchFamily="2" charset="-78"/>
                      </a:endParaRPr>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400">
                          <a:cs typeface="B Titr" panose="00000700000000000000" pitchFamily="2" charset="-78"/>
                        </a:rPr>
                        <a:t>صندوق رفاه دانشجویی</a:t>
                      </a:r>
                      <a:endParaRPr lang="en-US" sz="1400">
                        <a:cs typeface="B Titr" panose="00000700000000000000" pitchFamily="2" charset="-78"/>
                      </a:endParaRPr>
                    </a:p>
                    <a:p>
                      <a:pPr algn="ctr"/>
                      <a:endParaRPr lang="en-US" sz="1400" dirty="0">
                        <a:cs typeface="B Titr" panose="00000700000000000000" pitchFamily="2" charset="-78"/>
                      </a:endParaRPr>
                    </a:p>
                  </a:txBody>
                  <a:tcPr/>
                </a:tc>
                <a:tc>
                  <a:txBody>
                    <a:bodyPr/>
                    <a:lstStyle/>
                    <a:p>
                      <a:r>
                        <a:rPr lang="fa-IR" sz="1400" dirty="0">
                          <a:cs typeface="B Titr" panose="00000700000000000000" pitchFamily="2" charset="-78"/>
                        </a:rPr>
                        <a:t>13</a:t>
                      </a:r>
                      <a:endParaRPr lang="en-US" sz="1400" dirty="0"/>
                    </a:p>
                  </a:txBody>
                  <a:tcPr/>
                </a:tc>
                <a:extLst>
                  <a:ext uri="{0D108BD9-81ED-4DB2-BD59-A6C34878D82A}">
                    <a16:rowId xmlns:a16="http://schemas.microsoft.com/office/drawing/2014/main" val="579736192"/>
                  </a:ext>
                </a:extLst>
              </a:tr>
            </a:tbl>
          </a:graphicData>
        </a:graphic>
      </p:graphicFrame>
    </p:spTree>
    <p:extLst>
      <p:ext uri="{BB962C8B-B14F-4D97-AF65-F5344CB8AC3E}">
        <p14:creationId xmlns:p14="http://schemas.microsoft.com/office/powerpoint/2010/main" val="382060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228" y="0"/>
            <a:ext cx="10515600" cy="832757"/>
          </a:xfrm>
        </p:spPr>
        <p:txBody>
          <a:bodyPr>
            <a:normAutofit/>
          </a:bodyPr>
          <a:lstStyle/>
          <a:p>
            <a:pPr algn="ctr"/>
            <a:r>
              <a:rPr lang="fa-IR" sz="3200" b="1" dirty="0" smtClean="0">
                <a:cs typeface="2  Mitra" panose="00000400000000000000" pitchFamily="2" charset="-78"/>
              </a:rPr>
              <a:t>خلاصه ای از قوانین مرتبط با وزرات بهدشت درمان و آموزش پزشکی </a:t>
            </a:r>
            <a:endParaRPr lang="en-US" sz="3200" b="1" dirty="0">
              <a:cs typeface="2  Mitra"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07172483"/>
              </p:ext>
            </p:extLst>
          </p:nvPr>
        </p:nvGraphicFramePr>
        <p:xfrm>
          <a:off x="570039" y="832757"/>
          <a:ext cx="10930719" cy="5521960"/>
        </p:xfrm>
        <a:graphic>
          <a:graphicData uri="http://schemas.openxmlformats.org/drawingml/2006/table">
            <a:tbl>
              <a:tblPr firstRow="1" bandRow="1">
                <a:tableStyleId>{5C22544A-7EE6-4342-B048-85BDC9FD1C3A}</a:tableStyleId>
              </a:tblPr>
              <a:tblGrid>
                <a:gridCol w="9863918">
                  <a:extLst>
                    <a:ext uri="{9D8B030D-6E8A-4147-A177-3AD203B41FA5}">
                      <a16:colId xmlns:a16="http://schemas.microsoft.com/office/drawing/2014/main" val="20000"/>
                    </a:ext>
                  </a:extLst>
                </a:gridCol>
                <a:gridCol w="1066801">
                  <a:extLst>
                    <a:ext uri="{9D8B030D-6E8A-4147-A177-3AD203B41FA5}">
                      <a16:colId xmlns:a16="http://schemas.microsoft.com/office/drawing/2014/main" val="20001"/>
                    </a:ext>
                  </a:extLst>
                </a:gridCol>
              </a:tblGrid>
              <a:tr h="370840">
                <a:tc>
                  <a:txBody>
                    <a:bodyPr/>
                    <a:lstStyle/>
                    <a:p>
                      <a:pPr algn="ctr"/>
                      <a:r>
                        <a:rPr lang="fa-IR" b="1" dirty="0" smtClean="0">
                          <a:cs typeface="2  Mitra" panose="00000400000000000000" pitchFamily="2" charset="-78"/>
                        </a:rPr>
                        <a:t>موضوع </a:t>
                      </a:r>
                      <a:endParaRPr lang="en-US" b="1" dirty="0">
                        <a:cs typeface="2  Mitra" panose="00000400000000000000" pitchFamily="2" charset="-78"/>
                      </a:endParaRPr>
                    </a:p>
                  </a:txBody>
                  <a:tcPr/>
                </a:tc>
                <a:tc>
                  <a:txBody>
                    <a:bodyPr/>
                    <a:lstStyle/>
                    <a:p>
                      <a:pPr algn="ctr"/>
                      <a:r>
                        <a:rPr lang="fa-IR" b="1" dirty="0" smtClean="0">
                          <a:cs typeface="2  Mitra" panose="00000400000000000000" pitchFamily="2" charset="-78"/>
                        </a:rPr>
                        <a:t>بند</a:t>
                      </a:r>
                      <a:r>
                        <a:rPr lang="fa-IR" b="1" baseline="0" dirty="0" smtClean="0">
                          <a:cs typeface="2  Mitra" panose="00000400000000000000" pitchFamily="2" charset="-78"/>
                        </a:rPr>
                        <a:t> مرتبط </a:t>
                      </a:r>
                      <a:endParaRPr lang="en-US" b="1" dirty="0">
                        <a:cs typeface="2  Mitra" panose="00000400000000000000" pitchFamily="2" charset="-78"/>
                      </a:endParaRPr>
                    </a:p>
                  </a:txBody>
                  <a:tcPr/>
                </a:tc>
                <a:extLst>
                  <a:ext uri="{0D108BD9-81ED-4DB2-BD59-A6C34878D82A}">
                    <a16:rowId xmlns:a16="http://schemas.microsoft.com/office/drawing/2014/main" val="10000"/>
                  </a:ext>
                </a:extLst>
              </a:tr>
              <a:tr h="370840">
                <a:tc>
                  <a:txBody>
                    <a:bodyPr/>
                    <a:lstStyle/>
                    <a:p>
                      <a:pPr marL="342900" indent="-342900" algn="r" rtl="1">
                        <a:buFont typeface="Arial" panose="020B0604020202020204" pitchFamily="34" charset="0"/>
                        <a:buChar char="•"/>
                      </a:pPr>
                      <a:r>
                        <a:rPr lang="fa-IR" sz="2000" b="0" dirty="0" smtClean="0">
                          <a:solidFill>
                            <a:srgbClr val="000000"/>
                          </a:solidFill>
                          <a:latin typeface="Vazir-light"/>
                          <a:cs typeface="2  Mitra" panose="00000400000000000000" pitchFamily="2" charset="-78"/>
                        </a:rPr>
                        <a:t>دستورالعمل‌ها، برنامه‌ها و منشورات مرتبط با خانواده، فرزندآوری و جمعیت را در چارچوب مصوبات شورای عالی انقلاب فرهنگی تهیه نموده و جهت تحق تبصره (۴) راهبرد کلان سوم نقشه مهندسی فرهنگی کشور هر شش ماه یک بار به مجلس شورای اسلامی و شورای عالی انقلاب فرهنگی گزارش دهند.</a:t>
                      </a:r>
                      <a:endParaRPr lang="en-US" sz="2000" b="0" dirty="0">
                        <a:cs typeface="2  Mitra" panose="00000400000000000000" pitchFamily="2" charset="-78"/>
                      </a:endParaRPr>
                    </a:p>
                  </a:txBody>
                  <a:tcPr/>
                </a:tc>
                <a:tc>
                  <a:txBody>
                    <a:bodyPr/>
                    <a:lstStyle/>
                    <a:p>
                      <a:pPr algn="ctr"/>
                      <a:r>
                        <a:rPr lang="fa-IR" b="1" dirty="0" smtClean="0">
                          <a:cs typeface="2  Mitra" panose="00000400000000000000" pitchFamily="2" charset="-78"/>
                        </a:rPr>
                        <a:t>2</a:t>
                      </a:r>
                      <a:endParaRPr lang="en-US" b="1" dirty="0">
                        <a:cs typeface="2  Mitra" panose="00000400000000000000" pitchFamily="2" charset="-78"/>
                      </a:endParaRPr>
                    </a:p>
                  </a:txBody>
                  <a:tcPr/>
                </a:tc>
                <a:extLst>
                  <a:ext uri="{0D108BD9-81ED-4DB2-BD59-A6C34878D82A}">
                    <a16:rowId xmlns:a16="http://schemas.microsoft.com/office/drawing/2014/main" val="10001"/>
                  </a:ext>
                </a:extLst>
              </a:tr>
              <a:tr h="370840">
                <a:tc>
                  <a:txBody>
                    <a:bodyPr/>
                    <a:lstStyle/>
                    <a:p>
                      <a:pPr marL="342900" indent="-342900" algn="r" rtl="1">
                        <a:buFont typeface="Wingdings" panose="05000000000000000000" pitchFamily="2" charset="2"/>
                        <a:buChar char="§"/>
                      </a:pPr>
                      <a:r>
                        <a:rPr lang="fa-IR" sz="2000" b="0" dirty="0" smtClean="0">
                          <a:cs typeface="2  Mitra" panose="00000400000000000000" pitchFamily="2" charset="-78"/>
                        </a:rPr>
                        <a:t>حداقل هفتاد درصد (۷۰%) از ظرفیت منازل مسکونی سازمانی در اختیار خود را جهت بهره‌برداری به خانواده‌های کارکنان دارای حداقل سه فرزند و فاقد مسکن ملکی مناسب در شهر محل خدمت تخصیص داده و در صورت وجود مازاد بر نیاز این خانواده‌ها به سایرین طبق ضوابط مربوط اختصاص دهند. همچنین طول زمان بهره‌برداری در منازل سازمانی برای خانواده‌های دارای سه فرزند و بیشتر فاقد مسکن ملکی مناسب در شهر محل خدمت حداقل باید به میزان دو برابر سکونت سایرین باشد.</a:t>
                      </a:r>
                      <a:endParaRPr lang="fa-IR" sz="2000" b="0" dirty="0" smtClean="0">
                        <a:cs typeface="2  Mitra" panose="00000400000000000000" pitchFamily="2" charset="-78"/>
                      </a:endParaRPr>
                    </a:p>
                  </a:txBody>
                  <a:tcPr/>
                </a:tc>
                <a:tc>
                  <a:txBody>
                    <a:bodyPr/>
                    <a:lstStyle/>
                    <a:p>
                      <a:pPr algn="ctr"/>
                      <a:r>
                        <a:rPr lang="fa-IR" b="1" dirty="0" smtClean="0">
                          <a:cs typeface="2  Mitra" panose="00000400000000000000" pitchFamily="2" charset="-78"/>
                        </a:rPr>
                        <a:t>6</a:t>
                      </a:r>
                      <a:endParaRPr lang="en-US" b="1" dirty="0">
                        <a:cs typeface="2  Mitra" panose="00000400000000000000" pitchFamily="2" charset="-78"/>
                      </a:endParaRPr>
                    </a:p>
                  </a:txBody>
                  <a:tcPr/>
                </a:tc>
                <a:extLst>
                  <a:ext uri="{0D108BD9-81ED-4DB2-BD59-A6C34878D82A}">
                    <a16:rowId xmlns:a16="http://schemas.microsoft.com/office/drawing/2014/main" val="10002"/>
                  </a:ext>
                </a:extLst>
              </a:tr>
              <a:tr h="370840">
                <a:tc>
                  <a:txBody>
                    <a:bodyPr/>
                    <a:lstStyle/>
                    <a:p>
                      <a:pPr marL="342900" indent="-342900" algn="r" rtl="1">
                        <a:buFont typeface="Wingdings" panose="05000000000000000000" pitchFamily="2" charset="2"/>
                        <a:buChar char="§"/>
                      </a:pPr>
                      <a:r>
                        <a:rPr lang="fa-IR" sz="2000" b="0" dirty="0" smtClean="0">
                          <a:cs typeface="2  Mitra" panose="00000400000000000000" pitchFamily="2" charset="-78"/>
                        </a:rPr>
                        <a:t>متناسب با برآورد نیاز دانشجویان متأهل اعم از بومی و غیربومی، زن و مرد، نسبت به هزینه‌کرد حداقل ده درصد (۱۰%) از درآمد اختصاصی و ده درصد (۱۰%) از اعتبارات تملک دارایی‌های سرمایه‌ای سالانه مقرر در بودجه سنواتی خود به استثنای مواردی که از لحاظ شرعی مصارف مشخصی دارند جهت احداث، تکمیل، تأمین و تجهیز خوابگاه‌های متأهلین اقدام کنند.</a:t>
                      </a:r>
                    </a:p>
                    <a:p>
                      <a:pPr marL="342900" indent="-342900" algn="r" rtl="1">
                        <a:buFont typeface="Wingdings" panose="05000000000000000000" pitchFamily="2" charset="2"/>
                        <a:buChar char="§"/>
                      </a:pPr>
                      <a:r>
                        <a:rPr lang="fa-IR" sz="2000" b="0" dirty="0" smtClean="0">
                          <a:cs typeface="2  Mitra" panose="00000400000000000000" pitchFamily="2" charset="-78"/>
                        </a:rPr>
                        <a:t>، اراضی و ساختمان‌های مازاد خود را با مشارکت خیرین و سایر دستگاه‌ها به تأمین خوابگاه‌ها و یا منازل مسکونی مورد نیاز دانشجویان متأهل اختصاص دهند. اراضی و ساختمان‌هایی که از لحاظ شرعی شرایط و مصارف خاصی دارند از شمول این حکم مستثنی هستند</a:t>
                      </a:r>
                    </a:p>
                    <a:p>
                      <a:pPr marL="342900" indent="-342900" algn="r" rtl="1">
                        <a:buFont typeface="Wingdings" panose="05000000000000000000" pitchFamily="2" charset="2"/>
                        <a:buChar char="§"/>
                      </a:pPr>
                      <a:r>
                        <a:rPr lang="fa-IR" sz="2000" b="0" dirty="0" smtClean="0">
                          <a:cs typeface="2  Mitra" panose="00000400000000000000" pitchFamily="2" charset="-78"/>
                        </a:rPr>
                        <a:t>متناسب با تعداد دانشجویان متأهل، خوابگاه‌های موجود را جهت اختصاص به خوابگاه‌های متأهلین بهسازی و تجهیز نمایند و در احداث خوابگاه‌های جدید، خوابگاه‌های متأهلین را در اولویت قرار دهند.</a:t>
                      </a:r>
                    </a:p>
                    <a:p>
                      <a:pPr marL="342900" indent="-342900" algn="r" rtl="1">
                        <a:buFont typeface="Wingdings" panose="05000000000000000000" pitchFamily="2" charset="2"/>
                        <a:buChar char="§"/>
                      </a:pPr>
                      <a:r>
                        <a:rPr lang="fa-IR" sz="2000" b="0" dirty="0" smtClean="0">
                          <a:cs typeface="2  Mitra" panose="00000400000000000000" pitchFamily="2" charset="-78"/>
                        </a:rPr>
                        <a:t>پیوست‌های فرهنگی احداث خوابگاه‌های متأهلین را مبنی بر نظامنامه پیوست فرهنگی طرح‌های مهم و کلان کشور مصوب ۲۱/۱/۱۳۹۲ شورای عالی انقلاب فرهنگی تهیه و با تصویب وزیر مربوط به دانشگاه‌های مرتبط ابلاغ نمایند.</a:t>
                      </a:r>
                    </a:p>
                  </a:txBody>
                  <a:tcPr/>
                </a:tc>
                <a:tc>
                  <a:txBody>
                    <a:bodyPr/>
                    <a:lstStyle/>
                    <a:p>
                      <a:pPr algn="ctr"/>
                      <a:r>
                        <a:rPr lang="fa-IR" b="1" dirty="0" smtClean="0">
                          <a:cs typeface="2  Mitra" panose="00000400000000000000" pitchFamily="2" charset="-78"/>
                        </a:rPr>
                        <a:t>7</a:t>
                      </a:r>
                      <a:endParaRPr lang="en-US" b="1" dirty="0">
                        <a:cs typeface="2  Mitra" panose="00000400000000000000" pitchFamily="2" charset="-78"/>
                      </a:endParaRPr>
                    </a:p>
                  </a:txBody>
                  <a:tcPr/>
                </a:tc>
                <a:extLst>
                  <a:ext uri="{0D108BD9-81ED-4DB2-BD59-A6C34878D82A}">
                    <a16:rowId xmlns:a16="http://schemas.microsoft.com/office/drawing/2014/main" val="3397317211"/>
                  </a:ext>
                </a:extLst>
              </a:tr>
            </a:tbl>
          </a:graphicData>
        </a:graphic>
      </p:graphicFrame>
    </p:spTree>
    <p:extLst>
      <p:ext uri="{BB962C8B-B14F-4D97-AF65-F5344CB8AC3E}">
        <p14:creationId xmlns:p14="http://schemas.microsoft.com/office/powerpoint/2010/main" val="2698181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228" y="0"/>
            <a:ext cx="10515600" cy="832757"/>
          </a:xfrm>
        </p:spPr>
        <p:txBody>
          <a:bodyPr>
            <a:normAutofit/>
          </a:bodyPr>
          <a:lstStyle/>
          <a:p>
            <a:pPr algn="ctr"/>
            <a:r>
              <a:rPr lang="fa-IR" sz="3200" b="1" dirty="0" smtClean="0">
                <a:cs typeface="2  Mitra" panose="00000400000000000000" pitchFamily="2" charset="-78"/>
              </a:rPr>
              <a:t>خلاصه ای از قوانین مرتبط با وزرات بهدشت درمان و آموزش پزشکی </a:t>
            </a:r>
            <a:endParaRPr lang="en-US" sz="3200" b="1" dirty="0">
              <a:cs typeface="2  Mitra"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38575780"/>
              </p:ext>
            </p:extLst>
          </p:nvPr>
        </p:nvGraphicFramePr>
        <p:xfrm>
          <a:off x="570039" y="832757"/>
          <a:ext cx="10930719" cy="5125720"/>
        </p:xfrm>
        <a:graphic>
          <a:graphicData uri="http://schemas.openxmlformats.org/drawingml/2006/table">
            <a:tbl>
              <a:tblPr firstRow="1" bandRow="1">
                <a:tableStyleId>{5C22544A-7EE6-4342-B048-85BDC9FD1C3A}</a:tableStyleId>
              </a:tblPr>
              <a:tblGrid>
                <a:gridCol w="9863918">
                  <a:extLst>
                    <a:ext uri="{9D8B030D-6E8A-4147-A177-3AD203B41FA5}">
                      <a16:colId xmlns:a16="http://schemas.microsoft.com/office/drawing/2014/main" val="20000"/>
                    </a:ext>
                  </a:extLst>
                </a:gridCol>
                <a:gridCol w="1066801">
                  <a:extLst>
                    <a:ext uri="{9D8B030D-6E8A-4147-A177-3AD203B41FA5}">
                      <a16:colId xmlns:a16="http://schemas.microsoft.com/office/drawing/2014/main" val="20001"/>
                    </a:ext>
                  </a:extLst>
                </a:gridCol>
              </a:tblGrid>
              <a:tr h="370840">
                <a:tc>
                  <a:txBody>
                    <a:bodyPr/>
                    <a:lstStyle/>
                    <a:p>
                      <a:pPr algn="ctr"/>
                      <a:r>
                        <a:rPr lang="fa-IR" b="1" dirty="0" smtClean="0">
                          <a:cs typeface="2  Mitra" panose="00000400000000000000" pitchFamily="2" charset="-78"/>
                        </a:rPr>
                        <a:t>موضوع </a:t>
                      </a:r>
                      <a:endParaRPr lang="en-US" b="1" dirty="0">
                        <a:cs typeface="2  Mitra" panose="00000400000000000000" pitchFamily="2" charset="-78"/>
                      </a:endParaRPr>
                    </a:p>
                  </a:txBody>
                  <a:tcPr/>
                </a:tc>
                <a:tc>
                  <a:txBody>
                    <a:bodyPr/>
                    <a:lstStyle/>
                    <a:p>
                      <a:pPr algn="ctr"/>
                      <a:r>
                        <a:rPr lang="fa-IR" b="1" dirty="0" smtClean="0">
                          <a:cs typeface="2  Mitra" panose="00000400000000000000" pitchFamily="2" charset="-78"/>
                        </a:rPr>
                        <a:t>بند</a:t>
                      </a:r>
                      <a:r>
                        <a:rPr lang="fa-IR" b="1" baseline="0" dirty="0" smtClean="0">
                          <a:cs typeface="2  Mitra" panose="00000400000000000000" pitchFamily="2" charset="-78"/>
                        </a:rPr>
                        <a:t> مرتبط </a:t>
                      </a:r>
                      <a:endParaRPr lang="en-US" b="1" dirty="0">
                        <a:cs typeface="2  Mitra" panose="00000400000000000000" pitchFamily="2" charset="-78"/>
                      </a:endParaRPr>
                    </a:p>
                  </a:txBody>
                  <a:tcPr/>
                </a:tc>
                <a:extLst>
                  <a:ext uri="{0D108BD9-81ED-4DB2-BD59-A6C34878D82A}">
                    <a16:rowId xmlns:a16="http://schemas.microsoft.com/office/drawing/2014/main" val="10000"/>
                  </a:ext>
                </a:extLst>
              </a:tr>
              <a:tr h="370840">
                <a:tc>
                  <a:txBody>
                    <a:bodyPr/>
                    <a:lstStyle/>
                    <a:p>
                      <a:pPr marL="342900" indent="-342900" algn="r" rtl="1">
                        <a:buFont typeface="Wingdings" panose="05000000000000000000" pitchFamily="2" charset="2"/>
                        <a:buChar char="q"/>
                      </a:pPr>
                      <a:r>
                        <a:rPr lang="fa-IR" sz="2000" b="0" dirty="0" smtClean="0">
                          <a:cs typeface="2  Mitra" panose="00000400000000000000" pitchFamily="2" charset="-78"/>
                        </a:rPr>
                        <a:t> </a:t>
                      </a:r>
                      <a:r>
                        <a:rPr lang="fa-IR" sz="2000" b="0" dirty="0" smtClean="0">
                          <a:cs typeface="2  Mitra" panose="00000400000000000000" pitchFamily="2" charset="-78"/>
                        </a:rPr>
                        <a:t>برای دانشجویان و طلاب متأهل فاقد مسکن نسبت به پرداخت ودیعه مسکن (قرض‌الحسنه ضمن اجاره)، مشروط به ارایه اجاره‌نامه دارای شناسنامه رهگیری از مشاوران املاک به نحوی اقدام نماید که هر ساله حداقل پنجاه درصد (۵۰%) متوسط قیمت ودیعه اجاره مسکن (۷۰) متری در شهرهای بیش از پانصدهزار نفر جمعیت و مسکن (۱۰۰) متری در سایر شهرهای محل تحصیل پوشش داده شود.</a:t>
                      </a:r>
                    </a:p>
                    <a:p>
                      <a:pPr marL="342900" indent="-342900" algn="r" rtl="1">
                        <a:buFont typeface="Wingdings" panose="05000000000000000000" pitchFamily="2" charset="2"/>
                        <a:buChar char="q"/>
                      </a:pPr>
                      <a:r>
                        <a:rPr lang="fa-IR" sz="2000" b="0" dirty="0" smtClean="0">
                          <a:cs typeface="2  Mitra" panose="00000400000000000000" pitchFamily="2" charset="-78"/>
                        </a:rPr>
                        <a:t>تبصره- شمول این حکم بر مراکز مدیریت حوزه‌های علمیه مشروط به عدم مغایرت با اساسنامه حوزه‌های علمیه و هماهنگی مدیریت ذیربط در حوزه‌های علمیه خواهد بود</a:t>
                      </a:r>
                      <a:endParaRPr lang="fa-IR" sz="2000" b="0" dirty="0" smtClean="0">
                        <a:cs typeface="2  Mitra" panose="00000400000000000000" pitchFamily="2" charset="-78"/>
                      </a:endParaRPr>
                    </a:p>
                  </a:txBody>
                  <a:tcPr/>
                </a:tc>
                <a:tc>
                  <a:txBody>
                    <a:bodyPr/>
                    <a:lstStyle/>
                    <a:p>
                      <a:pPr algn="ctr"/>
                      <a:r>
                        <a:rPr lang="fa-IR" b="1" dirty="0" smtClean="0">
                          <a:cs typeface="2  Mitra" panose="00000400000000000000" pitchFamily="2" charset="-78"/>
                        </a:rPr>
                        <a:t>8</a:t>
                      </a:r>
                      <a:endParaRPr lang="en-US" b="1" dirty="0">
                        <a:cs typeface="2  Mitra" panose="00000400000000000000" pitchFamily="2" charset="-78"/>
                      </a:endParaRPr>
                    </a:p>
                  </a:txBody>
                  <a:tcPr/>
                </a:tc>
                <a:extLst>
                  <a:ext uri="{0D108BD9-81ED-4DB2-BD59-A6C34878D82A}">
                    <a16:rowId xmlns:a16="http://schemas.microsoft.com/office/drawing/2014/main" val="10003"/>
                  </a:ext>
                </a:extLst>
              </a:tr>
              <a:tr h="370840">
                <a:tc>
                  <a:txBody>
                    <a:bodyPr/>
                    <a:lstStyle/>
                    <a:p>
                      <a:pPr marL="342900" indent="-342900" algn="r" rtl="1">
                        <a:buFont typeface="Wingdings" panose="05000000000000000000" pitchFamily="2" charset="2"/>
                        <a:buChar char="q"/>
                      </a:pPr>
                      <a:r>
                        <a:rPr lang="fa-IR" sz="2000" b="0" dirty="0" smtClean="0">
                          <a:cs typeface="2  Mitra" panose="00000400000000000000" pitchFamily="2" charset="-78"/>
                        </a:rPr>
                        <a:t>الف- در به‌کارگیری، جذب و استخدام نیروی جدید به ازای تأهل و نیز داشتن هر فرزند یک سال تا حداکثر پنج سال به سقف محدوده سنی اضافه کنند.</a:t>
                      </a:r>
                    </a:p>
                    <a:p>
                      <a:pPr marL="342900" indent="-342900" algn="r" rtl="1">
                        <a:buFont typeface="Wingdings" panose="05000000000000000000" pitchFamily="2" charset="2"/>
                        <a:buChar char="q"/>
                      </a:pPr>
                      <a:r>
                        <a:rPr lang="fa-IR" sz="2000" b="0" dirty="0" smtClean="0">
                          <a:cs typeface="2  Mitra" panose="00000400000000000000" pitchFamily="2" charset="-78"/>
                        </a:rPr>
                        <a:t>ب- در به‌کارگیری، جذب و استخدام به ازای تأهل و نیز هر فرزند دو درصد (۲%) مجموعاً حداکثر تا ده درصد (۱۰%) به امتیاز هر فرد اضافه می‌شود.</a:t>
                      </a:r>
                    </a:p>
                    <a:p>
                      <a:pPr marL="342900" indent="-342900" algn="r" rtl="1">
                        <a:buFont typeface="Wingdings" panose="05000000000000000000" pitchFamily="2" charset="2"/>
                        <a:buChar char="q"/>
                      </a:pPr>
                      <a:r>
                        <a:rPr lang="fa-IR" sz="2000" b="0" dirty="0" smtClean="0">
                          <a:cs typeface="2  Mitra" panose="00000400000000000000" pitchFamily="2" charset="-78"/>
                        </a:rPr>
                        <a:t>شمول این بند در مورد دستگاه‌هایی که قواعد استخدامی خاص خود را دارند منوط به عدم تعارض با ضوابط آن دستگاه‌ها است.</a:t>
                      </a:r>
                    </a:p>
                    <a:p>
                      <a:pPr marL="342900" indent="-342900" algn="r" rtl="1">
                        <a:buFont typeface="Wingdings" panose="05000000000000000000" pitchFamily="2" charset="2"/>
                        <a:buChar char="q"/>
                      </a:pPr>
                      <a:r>
                        <a:rPr lang="fa-IR" sz="2000" b="0" dirty="0" smtClean="0">
                          <a:cs typeface="2  Mitra" panose="00000400000000000000" pitchFamily="2" charset="-78"/>
                        </a:rPr>
                        <a:t>پ- برای کلیه مستخدمین در دستگاه‌های مذکور در صدر ماده که صاحب فرزند سوم تا پنجم می‌شوند، معادل یک سال به افزایش سنواتی مستخدم به ازای هر فرزند، اعمال نمایند.</a:t>
                      </a:r>
                    </a:p>
                    <a:p>
                      <a:pPr marL="342900" indent="-342900" algn="r" rtl="1">
                        <a:buFont typeface="Wingdings" panose="05000000000000000000" pitchFamily="2" charset="2"/>
                        <a:buChar char="q"/>
                      </a:pPr>
                      <a:r>
                        <a:rPr lang="fa-IR" sz="2000" b="0" dirty="0" smtClean="0">
                          <a:cs typeface="2  Mitra" panose="00000400000000000000" pitchFamily="2" charset="-78"/>
                        </a:rPr>
                        <a:t>تبصره- دستگاه‌های مذکور مجاز به تعدیل و یا اعلام عدم نیاز مستخدمین دارای حداقل سه فرزند، مادران باردار و دارای فرزند شیرخوار به‌جز در اجرای قانون رسیدگی به تخلفات اداری و آرای قطعی قضایی نیستند.</a:t>
                      </a:r>
                    </a:p>
                    <a:p>
                      <a:pPr marL="342900" indent="-342900" algn="r" rtl="1">
                        <a:buFont typeface="Wingdings" panose="05000000000000000000" pitchFamily="2" charset="2"/>
                        <a:buChar char="q"/>
                      </a:pPr>
                      <a:endParaRPr lang="fa-IR" sz="2000" b="0" dirty="0" smtClean="0">
                        <a:cs typeface="2  Mitra" panose="00000400000000000000" pitchFamily="2" charset="-78"/>
                      </a:endParaRPr>
                    </a:p>
                  </a:txBody>
                  <a:tcPr/>
                </a:tc>
                <a:tc>
                  <a:txBody>
                    <a:bodyPr/>
                    <a:lstStyle/>
                    <a:p>
                      <a:pPr algn="ctr"/>
                      <a:r>
                        <a:rPr lang="fa-IR" b="1" dirty="0" smtClean="0">
                          <a:cs typeface="2  Mitra" panose="00000400000000000000" pitchFamily="2" charset="-78"/>
                        </a:rPr>
                        <a:t>15</a:t>
                      </a:r>
                      <a:endParaRPr lang="en-US" b="1" dirty="0">
                        <a:cs typeface="2  Mitra" panose="00000400000000000000" pitchFamily="2" charset="-78"/>
                      </a:endParaRPr>
                    </a:p>
                  </a:txBody>
                  <a:tcPr/>
                </a:tc>
                <a:extLst>
                  <a:ext uri="{0D108BD9-81ED-4DB2-BD59-A6C34878D82A}">
                    <a16:rowId xmlns:a16="http://schemas.microsoft.com/office/drawing/2014/main" val="2005536602"/>
                  </a:ext>
                </a:extLst>
              </a:tr>
            </a:tbl>
          </a:graphicData>
        </a:graphic>
      </p:graphicFrame>
    </p:spTree>
    <p:extLst>
      <p:ext uri="{BB962C8B-B14F-4D97-AF65-F5344CB8AC3E}">
        <p14:creationId xmlns:p14="http://schemas.microsoft.com/office/powerpoint/2010/main" val="3917641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407</TotalTime>
  <Words>4266</Words>
  <Application>Microsoft Office PowerPoint</Application>
  <PresentationFormat>Widescreen</PresentationFormat>
  <Paragraphs>288</Paragraphs>
  <Slides>22</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22</vt:i4>
      </vt:variant>
    </vt:vector>
  </HeadingPairs>
  <TitlesOfParts>
    <vt:vector size="33" baseType="lpstr">
      <vt:lpstr>2  Mitra</vt:lpstr>
      <vt:lpstr>2  Titr</vt:lpstr>
      <vt:lpstr>Arial</vt:lpstr>
      <vt:lpstr>B Homa</vt:lpstr>
      <vt:lpstr>B Titr</vt:lpstr>
      <vt:lpstr>Calibri</vt:lpstr>
      <vt:lpstr>Calibri Light</vt:lpstr>
      <vt:lpstr>Georgia</vt:lpstr>
      <vt:lpstr>Vazir-light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خلاصه ای از قوانین مرتبط با وزرات بهدشت درمان و آموزش پزشکی </vt:lpstr>
      <vt:lpstr>خلاصه ای از قوانین مرتبط با وزرات بهدشت درمان و آموزش پزشکی </vt:lpstr>
      <vt:lpstr>خلاصه ای از قوانین مرتبط با وزرات بهدشت درمان و آموزش پزشکی </vt:lpstr>
      <vt:lpstr>خلاصه ای از قوانین مرتبط با وزرات بهدشت درمان و آموزش پزشکی </vt:lpstr>
      <vt:lpstr>خلاصه ای از قوانین مرتبط با وزرات بهدشت درمان و آموزش پزشکی </vt:lpstr>
      <vt:lpstr>خلاصه ای از قوانین مرتبط با وزرات بهدشت درمان و آموزش پزشکی </vt:lpstr>
      <vt:lpstr>خلاصه ای از قوانین مرتبط با وزرات بهدشت درمان و آموزش پزشکی </vt:lpstr>
      <vt:lpstr>خلاصه ای از قوانین مرتبط با وزرات بهدشت درمان و آموزش پزشکی </vt:lpstr>
      <vt:lpstr>خلاصه ای از قوانین مرتبط با وزرات بهدشت درمان و آموزش پزشکی </vt:lpstr>
      <vt:lpstr>خلاصه ای از قوانین مرتبط با وزرات بهدشت درمان و آموزش پزشکی </vt:lpstr>
      <vt:lpstr>PowerPoint Presentation</vt:lpstr>
      <vt:lpstr>خلاصه ای از قوانین مرتبط با وزرات بهدشت درمان و آموزش پزشکی </vt:lpstr>
      <vt:lpstr>خلاصه ای از قوانین مرتبط با وزرات بهدشت درمان و آموزش پزشکی </vt:lpstr>
      <vt:lpstr>خلاصه ای از قوانین مرتبط با وزرات بهدشت درمان و آموزش پزشکی </vt:lpstr>
      <vt:lpstr>با تشکر از توجه شما و آرزوی سلامت  و توفیق روزافزون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Windows User</cp:lastModifiedBy>
  <cp:revision>86</cp:revision>
  <cp:lastPrinted>2022-04-18T04:54:24Z</cp:lastPrinted>
  <dcterms:created xsi:type="dcterms:W3CDTF">2022-04-16T07:21:18Z</dcterms:created>
  <dcterms:modified xsi:type="dcterms:W3CDTF">2022-05-10T18:27:45Z</dcterms:modified>
</cp:coreProperties>
</file>